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Default Extension="wdp" ContentType="image/vnd.ms-photo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60" r:id="rId5"/>
    <p:sldId id="300" r:id="rId6"/>
    <p:sldId id="299" r:id="rId7"/>
    <p:sldId id="297" r:id="rId8"/>
    <p:sldId id="298" r:id="rId9"/>
    <p:sldId id="296" r:id="rId10"/>
    <p:sldId id="294" r:id="rId11"/>
    <p:sldId id="295" r:id="rId12"/>
    <p:sldId id="293" r:id="rId13"/>
    <p:sldId id="292" r:id="rId14"/>
    <p:sldId id="291" r:id="rId15"/>
    <p:sldId id="290" r:id="rId16"/>
    <p:sldId id="289" r:id="rId17"/>
    <p:sldId id="288" r:id="rId18"/>
    <p:sldId id="286" r:id="rId19"/>
    <p:sldId id="287" r:id="rId20"/>
    <p:sldId id="285" r:id="rId21"/>
    <p:sldId id="284" r:id="rId22"/>
    <p:sldId id="283" r:id="rId23"/>
    <p:sldId id="281" r:id="rId24"/>
    <p:sldId id="282" r:id="rId25"/>
    <p:sldId id="277" r:id="rId26"/>
    <p:sldId id="280" r:id="rId27"/>
    <p:sldId id="279" r:id="rId28"/>
    <p:sldId id="278" r:id="rId29"/>
    <p:sldId id="276" r:id="rId30"/>
    <p:sldId id="275" r:id="rId31"/>
    <p:sldId id="274" r:id="rId32"/>
    <p:sldId id="273" r:id="rId33"/>
    <p:sldId id="272" r:id="rId34"/>
    <p:sldId id="271" r:id="rId35"/>
    <p:sldId id="270" r:id="rId36"/>
    <p:sldId id="269" r:id="rId37"/>
    <p:sldId id="268" r:id="rId38"/>
    <p:sldId id="266" r:id="rId39"/>
    <p:sldId id="267" r:id="rId40"/>
    <p:sldId id="265" r:id="rId41"/>
    <p:sldId id="264" r:id="rId42"/>
    <p:sldId id="263" r:id="rId43"/>
    <p:sldId id="262" r:id="rId44"/>
    <p:sldId id="26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3C124"/>
    <a:srgbClr val="E39727"/>
    <a:srgbClr val="D10B4A"/>
    <a:srgbClr val="B54AED"/>
    <a:srgbClr val="C066FF"/>
    <a:srgbClr val="B332FF"/>
    <a:srgbClr val="8739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8E6DD-AC49-C84E-B5B9-716983C4ED99}" type="datetimeFigureOut">
              <a:rPr lang="en-US" smtClean="0"/>
              <a:t>9/30/15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4EF19-6454-514E-905D-FEEEE10F7183}" type="slidenum">
              <a:rPr lang="es-ES_tradnl" smtClean="0"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EF19-6454-514E-905D-FEEEE10F7183}" type="slidenum">
              <a:rPr lang="es-ES_tradnl" smtClean="0"/>
              <a:t>2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D826-FF76-5D4F-ACF1-2A6CF6AC4959}" type="datetimeFigureOut">
              <a:rPr lang="en-US" smtClean="0"/>
              <a:t>9/30/15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34AC-E559-4B40-B35A-F95F1A9C103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D826-FF76-5D4F-ACF1-2A6CF6AC4959}" type="datetimeFigureOut">
              <a:rPr lang="en-US" smtClean="0"/>
              <a:t>9/30/15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34AC-E559-4B40-B35A-F95F1A9C103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D826-FF76-5D4F-ACF1-2A6CF6AC4959}" type="datetimeFigureOut">
              <a:rPr lang="en-US" smtClean="0"/>
              <a:t>9/30/15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34AC-E559-4B40-B35A-F95F1A9C103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D826-FF76-5D4F-ACF1-2A6CF6AC4959}" type="datetimeFigureOut">
              <a:rPr lang="en-US" smtClean="0"/>
              <a:t>9/30/15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34AC-E559-4B40-B35A-F95F1A9C103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D826-FF76-5D4F-ACF1-2A6CF6AC4959}" type="datetimeFigureOut">
              <a:rPr lang="en-US" smtClean="0"/>
              <a:t>9/30/15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34AC-E559-4B40-B35A-F95F1A9C103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D826-FF76-5D4F-ACF1-2A6CF6AC4959}" type="datetimeFigureOut">
              <a:rPr lang="en-US" smtClean="0"/>
              <a:t>9/30/15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34AC-E559-4B40-B35A-F95F1A9C103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D826-FF76-5D4F-ACF1-2A6CF6AC4959}" type="datetimeFigureOut">
              <a:rPr lang="en-US" smtClean="0"/>
              <a:t>9/30/15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34AC-E559-4B40-B35A-F95F1A9C103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D826-FF76-5D4F-ACF1-2A6CF6AC4959}" type="datetimeFigureOut">
              <a:rPr lang="en-US" smtClean="0"/>
              <a:t>9/30/15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34AC-E559-4B40-B35A-F95F1A9C103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D826-FF76-5D4F-ACF1-2A6CF6AC4959}" type="datetimeFigureOut">
              <a:rPr lang="en-US" smtClean="0"/>
              <a:t>9/30/15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34AC-E559-4B40-B35A-F95F1A9C103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D826-FF76-5D4F-ACF1-2A6CF6AC4959}" type="datetimeFigureOut">
              <a:rPr lang="en-US" smtClean="0"/>
              <a:t>9/30/15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34AC-E559-4B40-B35A-F95F1A9C103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D826-FF76-5D4F-ACF1-2A6CF6AC4959}" type="datetimeFigureOut">
              <a:rPr lang="en-US" smtClean="0"/>
              <a:t>9/30/15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34AC-E559-4B40-B35A-F95F1A9C1030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D826-FF76-5D4F-ACF1-2A6CF6AC4959}" type="datetimeFigureOut">
              <a:rPr lang="en-US" smtClean="0"/>
              <a:t>9/30/15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D34AC-E559-4B40-B35A-F95F1A9C1030}" type="slidenum">
              <a:rPr lang="es-ES_tradnl" smtClean="0"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slide" Target="slide29.xml"/><Relationship Id="rId21" Type="http://schemas.openxmlformats.org/officeDocument/2006/relationships/slide" Target="slide28.xml"/><Relationship Id="rId22" Type="http://schemas.openxmlformats.org/officeDocument/2006/relationships/slide" Target="slide27.xml"/><Relationship Id="rId23" Type="http://schemas.openxmlformats.org/officeDocument/2006/relationships/slide" Target="slide38.xml"/><Relationship Id="rId24" Type="http://schemas.openxmlformats.org/officeDocument/2006/relationships/slide" Target="slide37.xml"/><Relationship Id="rId25" Type="http://schemas.openxmlformats.org/officeDocument/2006/relationships/slide" Target="slide36.xml"/><Relationship Id="rId26" Type="http://schemas.openxmlformats.org/officeDocument/2006/relationships/slide" Target="slide35.xml"/><Relationship Id="rId27" Type="http://schemas.openxmlformats.org/officeDocument/2006/relationships/slide" Target="slide34.xml"/><Relationship Id="rId28" Type="http://schemas.openxmlformats.org/officeDocument/2006/relationships/slide" Target="slide33.xml"/><Relationship Id="rId29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Relationship Id="rId4" Type="http://schemas.openxmlformats.org/officeDocument/2006/relationships/slide" Target="slide9.xml"/><Relationship Id="rId5" Type="http://schemas.openxmlformats.org/officeDocument/2006/relationships/slide" Target="slide20.xml"/><Relationship Id="rId30" Type="http://schemas.openxmlformats.org/officeDocument/2006/relationships/slide" Target="slide43.xml"/><Relationship Id="rId31" Type="http://schemas.openxmlformats.org/officeDocument/2006/relationships/slide" Target="slide42.xml"/><Relationship Id="rId32" Type="http://schemas.openxmlformats.org/officeDocument/2006/relationships/slide" Target="slide41.xml"/><Relationship Id="rId9" Type="http://schemas.openxmlformats.org/officeDocument/2006/relationships/slide" Target="slide16.xml"/><Relationship Id="rId6" Type="http://schemas.openxmlformats.org/officeDocument/2006/relationships/slide" Target="slide19.xml"/><Relationship Id="rId7" Type="http://schemas.openxmlformats.org/officeDocument/2006/relationships/slide" Target="slide18.xml"/><Relationship Id="rId8" Type="http://schemas.openxmlformats.org/officeDocument/2006/relationships/slide" Target="slide17.xml"/><Relationship Id="rId33" Type="http://schemas.openxmlformats.org/officeDocument/2006/relationships/slide" Target="slide40.xml"/><Relationship Id="rId34" Type="http://schemas.openxmlformats.org/officeDocument/2006/relationships/slide" Target="slide39.xml"/><Relationship Id="rId35" Type="http://schemas.openxmlformats.org/officeDocument/2006/relationships/slide" Target="slide3.xml"/><Relationship Id="rId36" Type="http://schemas.openxmlformats.org/officeDocument/2006/relationships/slide" Target="slide10.xml"/><Relationship Id="rId10" Type="http://schemas.openxmlformats.org/officeDocument/2006/relationships/slide" Target="slide15.xml"/><Relationship Id="rId11" Type="http://schemas.openxmlformats.org/officeDocument/2006/relationships/slide" Target="slide26.xml"/><Relationship Id="rId12" Type="http://schemas.openxmlformats.org/officeDocument/2006/relationships/slide" Target="slide25.xml"/><Relationship Id="rId13" Type="http://schemas.openxmlformats.org/officeDocument/2006/relationships/slide" Target="slide24.xml"/><Relationship Id="rId14" Type="http://schemas.openxmlformats.org/officeDocument/2006/relationships/slide" Target="slide23.xml"/><Relationship Id="rId15" Type="http://schemas.openxmlformats.org/officeDocument/2006/relationships/slide" Target="slide22.xml"/><Relationship Id="rId16" Type="http://schemas.openxmlformats.org/officeDocument/2006/relationships/slide" Target="slide21.xml"/><Relationship Id="rId17" Type="http://schemas.openxmlformats.org/officeDocument/2006/relationships/slide" Target="slide32.xml"/><Relationship Id="rId18" Type="http://schemas.openxmlformats.org/officeDocument/2006/relationships/slide" Target="slide31.xml"/><Relationship Id="rId19" Type="http://schemas.openxmlformats.org/officeDocument/2006/relationships/slide" Target="slide30.xml"/><Relationship Id="rId37" Type="http://schemas.openxmlformats.org/officeDocument/2006/relationships/slide" Target="slide4.xml"/><Relationship Id="rId38" Type="http://schemas.openxmlformats.org/officeDocument/2006/relationships/slide" Target="slide5.xml"/><Relationship Id="rId39" Type="http://schemas.openxmlformats.org/officeDocument/2006/relationships/slide" Target="slide6.xml"/><Relationship Id="rId40" Type="http://schemas.openxmlformats.org/officeDocument/2006/relationships/slide" Target="slide11.xml"/><Relationship Id="rId41" Type="http://schemas.openxmlformats.org/officeDocument/2006/relationships/slide" Target="slide12.xml"/><Relationship Id="rId42" Type="http://schemas.openxmlformats.org/officeDocument/2006/relationships/slide" Target="slide7.xml"/><Relationship Id="rId43" Type="http://schemas.openxmlformats.org/officeDocument/2006/relationships/slide" Target="slide13.xml"/><Relationship Id="rId44" Type="http://schemas.openxmlformats.org/officeDocument/2006/relationships/slide" Target="slide8.xml"/><Relationship Id="rId45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opardy-season30-set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alphaModFix amt="84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7103" cy="6858000"/>
          </a:xfrm>
          <a:prstGeom prst="rect">
            <a:avLst/>
          </a:prstGeom>
        </p:spPr>
      </p:pic>
      <p:pic>
        <p:nvPicPr>
          <p:cNvPr id="5" name="Picture 4" descr="alex-trebek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ackgroundRemoval t="0" b="100000" l="1693" r="100000">
                        <a14:foregroundMark x1="67448" y1="70996" x2="68750" y2="68359"/>
                        <a14:foregroundMark x1="50521" y1="44922" x2="48958" y2="3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24820" y="1899094"/>
            <a:ext cx="3719180" cy="4958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8042">
            <a:off x="6148335" y="1476068"/>
            <a:ext cx="2053696" cy="152171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515296" y="722915"/>
            <a:ext cx="2708373" cy="1645661"/>
          </a:xfrm>
          <a:prstGeom prst="wedgeEllipseCallout">
            <a:avLst>
              <a:gd name="adj1" fmla="val 59856"/>
              <a:gd name="adj2" fmla="val 89852"/>
            </a:avLst>
          </a:prstGeom>
          <a:gradFill>
            <a:gsLst>
              <a:gs pos="0">
                <a:srgbClr val="8739B1"/>
              </a:gs>
              <a:gs pos="99000">
                <a:srgbClr val="C066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¡Hola! </a:t>
            </a:r>
            <a:r>
              <a:rPr lang="es-ES_tradnl" dirty="0" err="1" smtClean="0"/>
              <a:t>And</a:t>
            </a:r>
            <a:r>
              <a:rPr lang="es-ES_tradnl" dirty="0" smtClean="0"/>
              <a:t> </a:t>
            </a:r>
            <a:r>
              <a:rPr lang="es-ES_tradnl" dirty="0" err="1" smtClean="0"/>
              <a:t>welcome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Spanish</a:t>
            </a:r>
            <a:r>
              <a:rPr lang="es-ES_tradnl" dirty="0" smtClean="0"/>
              <a:t> II Repaso!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Present</a:t>
            </a:r>
            <a:r>
              <a:rPr lang="es-ES_tradnl" sz="2400" dirty="0" smtClean="0"/>
              <a:t> Tense</a:t>
            </a:r>
          </a:p>
          <a:p>
            <a:pPr algn="ctr"/>
            <a:r>
              <a:rPr lang="es-ES_tradnl" sz="2400" dirty="0" smtClean="0"/>
              <a:t>~ 200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Ellos_____ en una casa. (vivir)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viven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51" y="2880583"/>
            <a:ext cx="3693349" cy="286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Present</a:t>
            </a:r>
            <a:r>
              <a:rPr lang="es-ES_tradnl" sz="2400" dirty="0" smtClean="0"/>
              <a:t> Tense</a:t>
            </a:r>
          </a:p>
          <a:p>
            <a:pPr algn="ctr"/>
            <a:r>
              <a:rPr lang="es-ES_tradnl" sz="2400" dirty="0" smtClean="0"/>
              <a:t>~ 300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Yo ______ en la escuela. (estar)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estoy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E7DE"/>
              </a:clrFrom>
              <a:clrTo>
                <a:srgbClr val="F7E7DE">
                  <a:alpha val="0"/>
                </a:srgbClr>
              </a:clrTo>
            </a:clrChange>
          </a:blip>
          <a:srcRect l="22255" r="6028"/>
          <a:stretch>
            <a:fillRect/>
          </a:stretch>
        </p:blipFill>
        <p:spPr>
          <a:xfrm>
            <a:off x="5300087" y="3672856"/>
            <a:ext cx="3211813" cy="28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Present</a:t>
            </a:r>
            <a:r>
              <a:rPr lang="es-ES_tradnl" sz="2400" dirty="0" smtClean="0"/>
              <a:t> Tense </a:t>
            </a:r>
          </a:p>
          <a:p>
            <a:pPr algn="ctr"/>
            <a:r>
              <a:rPr lang="es-ES_tradnl" sz="2400" dirty="0" smtClean="0"/>
              <a:t>~ 400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57895" y="1356189"/>
            <a:ext cx="324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Yo _____ a la casa de Miguel. (ir)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voy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51" y="2880583"/>
            <a:ext cx="3693349" cy="286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Present</a:t>
            </a:r>
            <a:r>
              <a:rPr lang="es-ES_tradnl" sz="2400" dirty="0" smtClean="0"/>
              <a:t> Tense</a:t>
            </a:r>
          </a:p>
          <a:p>
            <a:pPr algn="ctr"/>
            <a:r>
              <a:rPr lang="es-ES_tradnl" sz="2400" dirty="0" smtClean="0"/>
              <a:t>~ 500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Ella ______ ingl</a:t>
            </a:r>
            <a:r>
              <a:rPr lang="es-ES_tradnl" dirty="0" smtClean="0"/>
              <a:t>és con sus amigas.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Habla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E7DE"/>
              </a:clrFrom>
              <a:clrTo>
                <a:srgbClr val="F7E7DE">
                  <a:alpha val="0"/>
                </a:srgbClr>
              </a:clrTo>
            </a:clrChange>
          </a:blip>
          <a:srcRect l="22255" r="6028"/>
          <a:stretch>
            <a:fillRect/>
          </a:stretch>
        </p:blipFill>
        <p:spPr>
          <a:xfrm>
            <a:off x="5300087" y="3672856"/>
            <a:ext cx="3211813" cy="28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Present</a:t>
            </a:r>
            <a:r>
              <a:rPr lang="es-ES_tradnl" sz="2400" dirty="0" smtClean="0"/>
              <a:t> Tense</a:t>
            </a:r>
          </a:p>
          <a:p>
            <a:pPr algn="ctr"/>
            <a:r>
              <a:rPr lang="es-ES_tradnl" sz="2400" dirty="0" smtClean="0"/>
              <a:t>~ 600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Yo _______ regalos a mis amigos para sus cumplea</a:t>
            </a:r>
            <a:r>
              <a:rPr lang="es-ES_tradnl" dirty="0" smtClean="0"/>
              <a:t>ños. 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doy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E7DE"/>
              </a:clrFrom>
              <a:clrTo>
                <a:srgbClr val="F7E7DE">
                  <a:alpha val="0"/>
                </a:srgbClr>
              </a:clrTo>
            </a:clrChange>
          </a:blip>
          <a:srcRect l="22255" r="6028"/>
          <a:stretch>
            <a:fillRect/>
          </a:stretch>
        </p:blipFill>
        <p:spPr>
          <a:xfrm>
            <a:off x="5300087" y="3672856"/>
            <a:ext cx="3211813" cy="28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Ser vs. Estar</a:t>
            </a:r>
          </a:p>
          <a:p>
            <a:pPr algn="ctr"/>
            <a:r>
              <a:rPr lang="es-ES_tradnl" sz="2400" dirty="0" smtClean="0"/>
              <a:t>~ 100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-¡Hola! </a:t>
            </a:r>
            <a:r>
              <a:rPr lang="en-US" dirty="0" smtClean="0"/>
              <a:t>¿</a:t>
            </a:r>
            <a:r>
              <a:rPr lang="es-ES_tradnl" dirty="0" smtClean="0"/>
              <a:t>Cómo ______ tú?</a:t>
            </a:r>
          </a:p>
          <a:p>
            <a:r>
              <a:rPr lang="es-ES_tradnl" dirty="0" smtClean="0"/>
              <a:t>-Estoy bien, gracias. </a:t>
            </a:r>
          </a:p>
          <a:p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est</a:t>
            </a:r>
            <a:r>
              <a:rPr lang="es-ES_tradnl" dirty="0" smtClean="0"/>
              <a:t>ás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534" y="3005551"/>
            <a:ext cx="2814131" cy="3354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Ser vs. Estar</a:t>
            </a:r>
          </a:p>
          <a:p>
            <a:pPr algn="ctr"/>
            <a:r>
              <a:rPr lang="es-ES_tradnl" sz="2400" dirty="0" smtClean="0"/>
              <a:t>~ 200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¿De </a:t>
            </a:r>
            <a:r>
              <a:rPr lang="en-US" dirty="0" err="1" smtClean="0"/>
              <a:t>d</a:t>
            </a:r>
            <a:r>
              <a:rPr lang="en-US" dirty="0" err="1" smtClean="0"/>
              <a:t>ónde</a:t>
            </a:r>
            <a:r>
              <a:rPr lang="en-US" dirty="0" smtClean="0"/>
              <a:t> _______ </a:t>
            </a:r>
            <a:r>
              <a:rPr lang="en-US" dirty="0" err="1" smtClean="0"/>
              <a:t>tú</a:t>
            </a:r>
            <a:r>
              <a:rPr lang="en-US" dirty="0" smtClean="0"/>
              <a:t>?</a:t>
            </a:r>
          </a:p>
          <a:p>
            <a:pPr marL="342900" indent="-342900">
              <a:buAutoNum type="alphaLcPeriod"/>
            </a:pPr>
            <a:r>
              <a:rPr lang="en-US" dirty="0" smtClean="0"/>
              <a:t>Es</a:t>
            </a:r>
          </a:p>
          <a:p>
            <a:pPr marL="342900" indent="-342900">
              <a:buAutoNum type="alphaLcPeriod"/>
            </a:pPr>
            <a:r>
              <a:rPr lang="en-US" dirty="0" smtClean="0"/>
              <a:t>Soy</a:t>
            </a:r>
          </a:p>
          <a:p>
            <a:pPr marL="342900" indent="-342900">
              <a:buAutoNum type="alphaLcPeriod"/>
            </a:pPr>
            <a:r>
              <a:rPr lang="en-US" dirty="0" err="1"/>
              <a:t>E</a:t>
            </a:r>
            <a:r>
              <a:rPr lang="en-US" dirty="0" err="1" smtClean="0"/>
              <a:t>res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</a:t>
            </a:r>
            <a:r>
              <a:rPr lang="es-ES_tradnl" dirty="0" smtClean="0"/>
              <a:t>. Eres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E7DE"/>
              </a:clrFrom>
              <a:clrTo>
                <a:srgbClr val="F7E7DE">
                  <a:alpha val="0"/>
                </a:srgbClr>
              </a:clrTo>
            </a:clrChange>
          </a:blip>
          <a:srcRect l="22255" r="6028"/>
          <a:stretch>
            <a:fillRect/>
          </a:stretch>
        </p:blipFill>
        <p:spPr>
          <a:xfrm>
            <a:off x="5300087" y="3672856"/>
            <a:ext cx="3211813" cy="28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Ser vs. Estar</a:t>
            </a:r>
          </a:p>
          <a:p>
            <a:pPr algn="ctr"/>
            <a:r>
              <a:rPr lang="es-ES_tradnl" sz="2400" dirty="0" smtClean="0"/>
              <a:t>~ 300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Mi amiga _____ inteligente. Estudia mucho.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Es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51" y="2880583"/>
            <a:ext cx="3693349" cy="286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Ser vs. Estar</a:t>
            </a:r>
          </a:p>
          <a:p>
            <a:pPr algn="ctr"/>
            <a:r>
              <a:rPr lang="es-ES_tradnl" sz="2400" dirty="0" smtClean="0"/>
              <a:t>~ 400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Nosotros _______ de Nicaragua. 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Estamos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Somos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b</a:t>
            </a:r>
            <a:r>
              <a:rPr lang="es-ES_tradnl" dirty="0" smtClean="0"/>
              <a:t>. Somos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534" y="3005551"/>
            <a:ext cx="2814131" cy="3354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Ser vs. Estar</a:t>
            </a:r>
          </a:p>
          <a:p>
            <a:pPr algn="ctr"/>
            <a:r>
              <a:rPr lang="es-ES_tradnl" sz="2400" dirty="0" smtClean="0"/>
              <a:t>~ 500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D</a:t>
            </a:r>
            <a:r>
              <a:rPr lang="en-US" dirty="0" err="1" smtClean="0"/>
              <a:t>ónde</a:t>
            </a:r>
            <a:r>
              <a:rPr lang="en-US" dirty="0" smtClean="0"/>
              <a:t> ______ Yolanda?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Está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err="1" smtClean="0"/>
              <a:t>es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a. Est</a:t>
            </a:r>
            <a:r>
              <a:rPr lang="es-ES_tradnl" dirty="0" smtClean="0"/>
              <a:t>á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2120">
            <a:off x="6888659" y="3993229"/>
            <a:ext cx="1921797" cy="256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mexico-34.jpg"/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95011" y="288458"/>
            <a:ext cx="1111936" cy="712688"/>
          </a:xfrm>
          <a:prstGeom prst="roundRect">
            <a:avLst/>
          </a:prstGeom>
          <a:effectLst>
            <a:outerShdw blurRad="40000" dist="114300" dir="7140000" rotWithShape="0">
              <a:schemeClr val="tx1">
                <a:lumMod val="50000"/>
                <a:lumOff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Vocab</a:t>
            </a:r>
            <a:endParaRPr lang="es-ES_tradnl" dirty="0"/>
          </a:p>
        </p:txBody>
      </p:sp>
      <p:sp>
        <p:nvSpPr>
          <p:cNvPr id="3" name="Rounded Rectangle 2"/>
          <p:cNvSpPr/>
          <p:nvPr/>
        </p:nvSpPr>
        <p:spPr>
          <a:xfrm>
            <a:off x="1417917" y="288458"/>
            <a:ext cx="1111936" cy="712688"/>
          </a:xfrm>
          <a:prstGeom prst="roundRect">
            <a:avLst/>
          </a:prstGeom>
          <a:effectLst>
            <a:outerShdw blurRad="40000" dist="114300" dir="7140000" rotWithShape="0">
              <a:schemeClr val="tx1">
                <a:lumMod val="50000"/>
                <a:lumOff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Present</a:t>
            </a:r>
            <a:r>
              <a:rPr lang="es-ES_tradnl" dirty="0" smtClean="0"/>
              <a:t> Tense</a:t>
            </a:r>
            <a:endParaRPr lang="es-ES_tradnl" dirty="0"/>
          </a:p>
        </p:txBody>
      </p:sp>
      <p:sp>
        <p:nvSpPr>
          <p:cNvPr id="4" name="Rounded Rectangle 3"/>
          <p:cNvSpPr/>
          <p:nvPr/>
        </p:nvSpPr>
        <p:spPr>
          <a:xfrm>
            <a:off x="2682170" y="288458"/>
            <a:ext cx="1111936" cy="712688"/>
          </a:xfrm>
          <a:prstGeom prst="roundRect">
            <a:avLst/>
          </a:prstGeom>
          <a:effectLst>
            <a:outerShdw blurRad="40000" dist="114300" dir="7140000" rotWithShape="0">
              <a:schemeClr val="tx1">
                <a:lumMod val="50000"/>
                <a:lumOff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Ser vs. Estar</a:t>
            </a:r>
            <a:endParaRPr lang="es-ES_tradnl" dirty="0"/>
          </a:p>
        </p:txBody>
      </p:sp>
      <p:sp>
        <p:nvSpPr>
          <p:cNvPr id="5" name="Rounded Rectangle 4"/>
          <p:cNvSpPr/>
          <p:nvPr/>
        </p:nvSpPr>
        <p:spPr>
          <a:xfrm>
            <a:off x="3968900" y="300787"/>
            <a:ext cx="1111936" cy="712688"/>
          </a:xfrm>
          <a:prstGeom prst="roundRect">
            <a:avLst/>
          </a:prstGeom>
          <a:effectLst>
            <a:outerShdw blurRad="40000" dist="114300" dir="7140000" rotWithShape="0">
              <a:schemeClr val="tx1">
                <a:lumMod val="50000"/>
                <a:lumOff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Indirect</a:t>
            </a:r>
            <a:r>
              <a:rPr lang="es-ES_tradnl" dirty="0" smtClean="0"/>
              <a:t> </a:t>
            </a:r>
            <a:r>
              <a:rPr lang="es-ES_tradnl" dirty="0" err="1" smtClean="0"/>
              <a:t>Objects</a:t>
            </a:r>
            <a:endParaRPr lang="es-ES_tradnl" dirty="0"/>
          </a:p>
        </p:txBody>
      </p:sp>
      <p:sp>
        <p:nvSpPr>
          <p:cNvPr id="6" name="Rounded Rectangle 5"/>
          <p:cNvSpPr/>
          <p:nvPr/>
        </p:nvSpPr>
        <p:spPr>
          <a:xfrm>
            <a:off x="5243298" y="288458"/>
            <a:ext cx="1111936" cy="712688"/>
          </a:xfrm>
          <a:prstGeom prst="roundRect">
            <a:avLst/>
          </a:prstGeom>
          <a:effectLst>
            <a:outerShdw blurRad="40000" dist="114300" dir="7140000" rotWithShape="0">
              <a:schemeClr val="tx1">
                <a:lumMod val="50000"/>
                <a:lumOff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Articles</a:t>
            </a:r>
            <a:endParaRPr lang="es-ES_tradnl" dirty="0"/>
          </a:p>
        </p:txBody>
      </p:sp>
      <p:sp>
        <p:nvSpPr>
          <p:cNvPr id="7" name="Rounded Rectangle 6"/>
          <p:cNvSpPr/>
          <p:nvPr/>
        </p:nvSpPr>
        <p:spPr>
          <a:xfrm>
            <a:off x="6513255" y="288458"/>
            <a:ext cx="1111936" cy="712688"/>
          </a:xfrm>
          <a:prstGeom prst="roundRect">
            <a:avLst/>
          </a:prstGeom>
          <a:effectLst>
            <a:outerShdw blurRad="40000" dist="114300" dir="7140000" rotWithShape="0">
              <a:schemeClr val="tx1">
                <a:lumMod val="50000"/>
                <a:lumOff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00" dirty="0" err="1" smtClean="0"/>
              <a:t>Contractions</a:t>
            </a:r>
            <a:endParaRPr lang="es-ES_tradnl" sz="1300" dirty="0"/>
          </a:p>
        </p:txBody>
      </p:sp>
      <p:sp>
        <p:nvSpPr>
          <p:cNvPr id="8" name="Rounded Rectangle 7"/>
          <p:cNvSpPr/>
          <p:nvPr/>
        </p:nvSpPr>
        <p:spPr>
          <a:xfrm>
            <a:off x="7774325" y="288458"/>
            <a:ext cx="1201684" cy="712688"/>
          </a:xfrm>
          <a:prstGeom prst="roundRect">
            <a:avLst/>
          </a:prstGeom>
          <a:effectLst>
            <a:outerShdw blurRad="40000" dist="114300" dir="7140000" rotWithShape="0">
              <a:schemeClr val="tx1">
                <a:lumMod val="50000"/>
                <a:lumOff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err="1" smtClean="0"/>
              <a:t>Agreement</a:t>
            </a:r>
            <a:endParaRPr lang="es-ES_tradnl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417917" y="1266731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4" action="ppaction://hlinksldjump"/>
              </a:rPr>
              <a:t>100</a:t>
            </a:r>
            <a:endParaRPr lang="es-ES_tradnl" dirty="0"/>
          </a:p>
        </p:txBody>
      </p:sp>
      <p:sp>
        <p:nvSpPr>
          <p:cNvPr id="11" name="Rounded Rectangle 10"/>
          <p:cNvSpPr/>
          <p:nvPr/>
        </p:nvSpPr>
        <p:spPr>
          <a:xfrm>
            <a:off x="2682170" y="5319890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5" action="ppaction://hlinksldjump"/>
              </a:rPr>
              <a:t>600</a:t>
            </a:r>
            <a:endParaRPr lang="es-ES_tradnl" dirty="0"/>
          </a:p>
        </p:txBody>
      </p:sp>
      <p:sp>
        <p:nvSpPr>
          <p:cNvPr id="12" name="Rounded Rectangle 11"/>
          <p:cNvSpPr/>
          <p:nvPr/>
        </p:nvSpPr>
        <p:spPr>
          <a:xfrm>
            <a:off x="2694500" y="4506346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6" action="ppaction://hlinksldjump"/>
              </a:rPr>
              <a:t>500</a:t>
            </a:r>
            <a:endParaRPr lang="es-ES_tradnl" dirty="0"/>
          </a:p>
        </p:txBody>
      </p:sp>
      <p:sp>
        <p:nvSpPr>
          <p:cNvPr id="13" name="Rounded Rectangle 12"/>
          <p:cNvSpPr/>
          <p:nvPr/>
        </p:nvSpPr>
        <p:spPr>
          <a:xfrm>
            <a:off x="2706830" y="3692802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7" action="ppaction://hlinksldjump"/>
              </a:rPr>
              <a:t>400</a:t>
            </a:r>
            <a:endParaRPr lang="es-ES_tradnl" dirty="0"/>
          </a:p>
        </p:txBody>
      </p:sp>
      <p:sp>
        <p:nvSpPr>
          <p:cNvPr id="14" name="Rounded Rectangle 13"/>
          <p:cNvSpPr/>
          <p:nvPr/>
        </p:nvSpPr>
        <p:spPr>
          <a:xfrm>
            <a:off x="2706830" y="2906144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8" action="ppaction://hlinksldjump"/>
              </a:rPr>
              <a:t>300</a:t>
            </a:r>
            <a:endParaRPr lang="es-ES_tradnl" dirty="0"/>
          </a:p>
        </p:txBody>
      </p:sp>
      <p:sp>
        <p:nvSpPr>
          <p:cNvPr id="15" name="Rounded Rectangle 14"/>
          <p:cNvSpPr/>
          <p:nvPr/>
        </p:nvSpPr>
        <p:spPr>
          <a:xfrm>
            <a:off x="2694500" y="2067946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9" action="ppaction://hlinksldjump"/>
              </a:rPr>
              <a:t>200</a:t>
            </a:r>
            <a:endParaRPr lang="es-ES_tradnl" dirty="0"/>
          </a:p>
        </p:txBody>
      </p:sp>
      <p:sp>
        <p:nvSpPr>
          <p:cNvPr id="16" name="Rounded Rectangle 15"/>
          <p:cNvSpPr/>
          <p:nvPr/>
        </p:nvSpPr>
        <p:spPr>
          <a:xfrm>
            <a:off x="2694500" y="1266731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10" action="ppaction://hlinksldjump"/>
              </a:rPr>
              <a:t>100</a:t>
            </a:r>
            <a:endParaRPr lang="es-ES_tradnl" dirty="0"/>
          </a:p>
        </p:txBody>
      </p:sp>
      <p:sp>
        <p:nvSpPr>
          <p:cNvPr id="18" name="Rounded Rectangle 17"/>
          <p:cNvSpPr/>
          <p:nvPr/>
        </p:nvSpPr>
        <p:spPr>
          <a:xfrm>
            <a:off x="3968900" y="5319890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11" action="ppaction://hlinksldjump"/>
              </a:rPr>
              <a:t>600</a:t>
            </a:r>
            <a:endParaRPr lang="es-ES_tradnl" dirty="0"/>
          </a:p>
        </p:txBody>
      </p:sp>
      <p:sp>
        <p:nvSpPr>
          <p:cNvPr id="19" name="Rounded Rectangle 18"/>
          <p:cNvSpPr/>
          <p:nvPr/>
        </p:nvSpPr>
        <p:spPr>
          <a:xfrm>
            <a:off x="3968900" y="4506346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12" action="ppaction://hlinksldjump"/>
              </a:rPr>
              <a:t>500</a:t>
            </a:r>
            <a:endParaRPr lang="es-ES_tradnl" dirty="0"/>
          </a:p>
        </p:txBody>
      </p:sp>
      <p:sp>
        <p:nvSpPr>
          <p:cNvPr id="20" name="Rounded Rectangle 19"/>
          <p:cNvSpPr/>
          <p:nvPr/>
        </p:nvSpPr>
        <p:spPr>
          <a:xfrm>
            <a:off x="3968900" y="3707359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13" action="ppaction://hlinksldjump"/>
              </a:rPr>
              <a:t>400</a:t>
            </a:r>
            <a:endParaRPr lang="es-ES_tradnl" dirty="0"/>
          </a:p>
        </p:txBody>
      </p:sp>
      <p:sp>
        <p:nvSpPr>
          <p:cNvPr id="21" name="Rounded Rectangle 20"/>
          <p:cNvSpPr/>
          <p:nvPr/>
        </p:nvSpPr>
        <p:spPr>
          <a:xfrm>
            <a:off x="3968900" y="2893815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14" action="ppaction://hlinksldjump"/>
              </a:rPr>
              <a:t>300</a:t>
            </a:r>
            <a:endParaRPr lang="es-ES_tradnl" dirty="0"/>
          </a:p>
        </p:txBody>
      </p:sp>
      <p:sp>
        <p:nvSpPr>
          <p:cNvPr id="22" name="Rounded Rectangle 21"/>
          <p:cNvSpPr/>
          <p:nvPr/>
        </p:nvSpPr>
        <p:spPr>
          <a:xfrm>
            <a:off x="3944240" y="2067946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15" action="ppaction://hlinksldjump"/>
              </a:rPr>
              <a:t>200</a:t>
            </a:r>
            <a:endParaRPr lang="es-ES_tradnl" dirty="0"/>
          </a:p>
        </p:txBody>
      </p:sp>
      <p:sp>
        <p:nvSpPr>
          <p:cNvPr id="23" name="Rounded Rectangle 22"/>
          <p:cNvSpPr/>
          <p:nvPr/>
        </p:nvSpPr>
        <p:spPr>
          <a:xfrm>
            <a:off x="3968900" y="1254402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16" action="ppaction://hlinksldjump"/>
              </a:rPr>
              <a:t>100</a:t>
            </a:r>
            <a:endParaRPr lang="es-ES_tradnl" dirty="0"/>
          </a:p>
        </p:txBody>
      </p:sp>
      <p:sp>
        <p:nvSpPr>
          <p:cNvPr id="25" name="Rounded Rectangle 24"/>
          <p:cNvSpPr/>
          <p:nvPr/>
        </p:nvSpPr>
        <p:spPr>
          <a:xfrm>
            <a:off x="5243298" y="5319890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17" action="ppaction://hlinksldjump"/>
              </a:rPr>
              <a:t>600</a:t>
            </a:r>
            <a:endParaRPr lang="es-ES_tradnl" dirty="0"/>
          </a:p>
        </p:txBody>
      </p:sp>
      <p:sp>
        <p:nvSpPr>
          <p:cNvPr id="26" name="Rounded Rectangle 25"/>
          <p:cNvSpPr/>
          <p:nvPr/>
        </p:nvSpPr>
        <p:spPr>
          <a:xfrm>
            <a:off x="5243298" y="4506346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18" action="ppaction://hlinksldjump"/>
              </a:rPr>
              <a:t>500</a:t>
            </a:r>
            <a:endParaRPr lang="es-ES_tradnl" dirty="0"/>
          </a:p>
        </p:txBody>
      </p:sp>
      <p:sp>
        <p:nvSpPr>
          <p:cNvPr id="27" name="Rounded Rectangle 26"/>
          <p:cNvSpPr/>
          <p:nvPr/>
        </p:nvSpPr>
        <p:spPr>
          <a:xfrm>
            <a:off x="5243298" y="3707359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19" action="ppaction://hlinksldjump"/>
              </a:rPr>
              <a:t>400</a:t>
            </a:r>
            <a:endParaRPr lang="es-ES_tradnl" dirty="0"/>
          </a:p>
        </p:txBody>
      </p:sp>
      <p:sp>
        <p:nvSpPr>
          <p:cNvPr id="28" name="Rounded Rectangle 27"/>
          <p:cNvSpPr/>
          <p:nvPr/>
        </p:nvSpPr>
        <p:spPr>
          <a:xfrm>
            <a:off x="5243298" y="2906144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20" action="ppaction://hlinksldjump"/>
              </a:rPr>
              <a:t>300</a:t>
            </a:r>
            <a:endParaRPr lang="es-ES_tradnl" dirty="0"/>
          </a:p>
        </p:txBody>
      </p:sp>
      <p:sp>
        <p:nvSpPr>
          <p:cNvPr id="29" name="Rounded Rectangle 28"/>
          <p:cNvSpPr/>
          <p:nvPr/>
        </p:nvSpPr>
        <p:spPr>
          <a:xfrm>
            <a:off x="5243298" y="2067946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21" action="ppaction://hlinksldjump"/>
              </a:rPr>
              <a:t>200</a:t>
            </a:r>
            <a:endParaRPr lang="es-ES_tradnl" dirty="0"/>
          </a:p>
        </p:txBody>
      </p:sp>
      <p:sp>
        <p:nvSpPr>
          <p:cNvPr id="30" name="Rounded Rectangle 29"/>
          <p:cNvSpPr/>
          <p:nvPr/>
        </p:nvSpPr>
        <p:spPr>
          <a:xfrm>
            <a:off x="5243298" y="1266731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22" action="ppaction://hlinksldjump"/>
              </a:rPr>
              <a:t>100</a:t>
            </a:r>
            <a:endParaRPr lang="es-ES_tradnl" dirty="0"/>
          </a:p>
        </p:txBody>
      </p:sp>
      <p:sp>
        <p:nvSpPr>
          <p:cNvPr id="32" name="Rounded Rectangle 31"/>
          <p:cNvSpPr/>
          <p:nvPr/>
        </p:nvSpPr>
        <p:spPr>
          <a:xfrm>
            <a:off x="6513255" y="5319890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23" action="ppaction://hlinksldjump"/>
              </a:rPr>
              <a:t>600</a:t>
            </a:r>
            <a:endParaRPr lang="es-ES_tradnl" dirty="0"/>
          </a:p>
        </p:txBody>
      </p:sp>
      <p:sp>
        <p:nvSpPr>
          <p:cNvPr id="33" name="Rounded Rectangle 32"/>
          <p:cNvSpPr/>
          <p:nvPr/>
        </p:nvSpPr>
        <p:spPr>
          <a:xfrm>
            <a:off x="6513255" y="4506346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24" action="ppaction://hlinksldjump"/>
              </a:rPr>
              <a:t>500</a:t>
            </a:r>
            <a:endParaRPr lang="es-ES_tradnl" dirty="0"/>
          </a:p>
        </p:txBody>
      </p:sp>
      <p:sp>
        <p:nvSpPr>
          <p:cNvPr id="34" name="Rounded Rectangle 33"/>
          <p:cNvSpPr/>
          <p:nvPr/>
        </p:nvSpPr>
        <p:spPr>
          <a:xfrm>
            <a:off x="6513255" y="3707359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25" action="ppaction://hlinksldjump"/>
              </a:rPr>
              <a:t>400</a:t>
            </a:r>
            <a:endParaRPr lang="es-ES_tradnl" dirty="0"/>
          </a:p>
        </p:txBody>
      </p:sp>
      <p:sp>
        <p:nvSpPr>
          <p:cNvPr id="35" name="Rounded Rectangle 34"/>
          <p:cNvSpPr/>
          <p:nvPr/>
        </p:nvSpPr>
        <p:spPr>
          <a:xfrm>
            <a:off x="6513255" y="2881490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26" action="ppaction://hlinksldjump"/>
              </a:rPr>
              <a:t>300</a:t>
            </a:r>
            <a:endParaRPr lang="es-ES_tradnl" dirty="0"/>
          </a:p>
        </p:txBody>
      </p:sp>
      <p:sp>
        <p:nvSpPr>
          <p:cNvPr id="36" name="Rounded Rectangle 35"/>
          <p:cNvSpPr/>
          <p:nvPr/>
        </p:nvSpPr>
        <p:spPr>
          <a:xfrm>
            <a:off x="6513255" y="2065714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27" action="ppaction://hlinksldjump"/>
              </a:rPr>
              <a:t>200</a:t>
            </a:r>
            <a:endParaRPr lang="es-ES_tradnl" dirty="0"/>
          </a:p>
        </p:txBody>
      </p:sp>
      <p:sp>
        <p:nvSpPr>
          <p:cNvPr id="37" name="Rounded Rectangle 36"/>
          <p:cNvSpPr/>
          <p:nvPr/>
        </p:nvSpPr>
        <p:spPr>
          <a:xfrm>
            <a:off x="6513255" y="1254402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28" action="ppaction://hlinksldjump"/>
              </a:rPr>
              <a:t>100</a:t>
            </a:r>
            <a:endParaRPr lang="es-ES_tradnl" dirty="0"/>
          </a:p>
        </p:txBody>
      </p:sp>
      <p:sp>
        <p:nvSpPr>
          <p:cNvPr id="39" name="Rounded Rectangle 38"/>
          <p:cNvSpPr/>
          <p:nvPr/>
        </p:nvSpPr>
        <p:spPr>
          <a:xfrm>
            <a:off x="7774325" y="5319890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29" action="ppaction://hlinksldjump"/>
              </a:rPr>
              <a:t>600</a:t>
            </a:r>
            <a:endParaRPr lang="es-ES_tradnl" dirty="0"/>
          </a:p>
        </p:txBody>
      </p:sp>
      <p:sp>
        <p:nvSpPr>
          <p:cNvPr id="40" name="Rounded Rectangle 39"/>
          <p:cNvSpPr/>
          <p:nvPr/>
        </p:nvSpPr>
        <p:spPr>
          <a:xfrm>
            <a:off x="7774325" y="4506346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30" action="ppaction://hlinksldjump"/>
              </a:rPr>
              <a:t>500</a:t>
            </a:r>
            <a:endParaRPr lang="es-ES_tradnl" dirty="0"/>
          </a:p>
        </p:txBody>
      </p:sp>
      <p:sp>
        <p:nvSpPr>
          <p:cNvPr id="41" name="Rounded Rectangle 40"/>
          <p:cNvSpPr/>
          <p:nvPr/>
        </p:nvSpPr>
        <p:spPr>
          <a:xfrm>
            <a:off x="7774325" y="3692802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31" action="ppaction://hlinksldjump"/>
              </a:rPr>
              <a:t>400</a:t>
            </a:r>
            <a:endParaRPr lang="es-ES_tradnl" dirty="0"/>
          </a:p>
        </p:txBody>
      </p:sp>
      <p:sp>
        <p:nvSpPr>
          <p:cNvPr id="42" name="Rounded Rectangle 41"/>
          <p:cNvSpPr/>
          <p:nvPr/>
        </p:nvSpPr>
        <p:spPr>
          <a:xfrm>
            <a:off x="7774325" y="2879258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32" action="ppaction://hlinksldjump"/>
              </a:rPr>
              <a:t>300</a:t>
            </a:r>
            <a:endParaRPr lang="es-ES_tradnl" dirty="0"/>
          </a:p>
        </p:txBody>
      </p:sp>
      <p:sp>
        <p:nvSpPr>
          <p:cNvPr id="43" name="Rounded Rectangle 42"/>
          <p:cNvSpPr/>
          <p:nvPr/>
        </p:nvSpPr>
        <p:spPr>
          <a:xfrm>
            <a:off x="7774325" y="2067946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33" action="ppaction://hlinksldjump"/>
              </a:rPr>
              <a:t>200</a:t>
            </a:r>
            <a:endParaRPr lang="es-ES_tradnl" dirty="0"/>
          </a:p>
        </p:txBody>
      </p:sp>
      <p:sp>
        <p:nvSpPr>
          <p:cNvPr id="44" name="Rounded Rectangle 43"/>
          <p:cNvSpPr/>
          <p:nvPr/>
        </p:nvSpPr>
        <p:spPr>
          <a:xfrm>
            <a:off x="7774325" y="1254402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34" action="ppaction://hlinksldjump"/>
              </a:rPr>
              <a:t>100</a:t>
            </a:r>
            <a:endParaRPr lang="es-ES_tradnl" dirty="0"/>
          </a:p>
        </p:txBody>
      </p:sp>
      <p:sp>
        <p:nvSpPr>
          <p:cNvPr id="45" name="Rounded Rectangle 44"/>
          <p:cNvSpPr/>
          <p:nvPr/>
        </p:nvSpPr>
        <p:spPr>
          <a:xfrm>
            <a:off x="207341" y="1254402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D10B4A"/>
                </a:solidFill>
                <a:hlinkClick r:id="rId35" action="ppaction://hlinksldjump"/>
              </a:rPr>
              <a:t>100</a:t>
            </a:r>
            <a:endParaRPr lang="es-ES_tradnl" dirty="0">
              <a:solidFill>
                <a:srgbClr val="D10B4A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451201" y="2065714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36" action="ppaction://hlinksldjump"/>
              </a:rPr>
              <a:t>200</a:t>
            </a:r>
            <a:endParaRPr lang="es-ES_tradnl" dirty="0"/>
          </a:p>
        </p:txBody>
      </p:sp>
      <p:sp>
        <p:nvSpPr>
          <p:cNvPr id="47" name="Rounded Rectangle 46"/>
          <p:cNvSpPr/>
          <p:nvPr/>
        </p:nvSpPr>
        <p:spPr>
          <a:xfrm>
            <a:off x="207341" y="2065714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37" action="ppaction://hlinksldjump"/>
              </a:rPr>
              <a:t>200</a:t>
            </a:r>
            <a:endParaRPr lang="es-ES_tradnl" dirty="0"/>
          </a:p>
        </p:txBody>
      </p:sp>
      <p:sp>
        <p:nvSpPr>
          <p:cNvPr id="48" name="Rounded Rectangle 47"/>
          <p:cNvSpPr/>
          <p:nvPr/>
        </p:nvSpPr>
        <p:spPr>
          <a:xfrm>
            <a:off x="207341" y="2879258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38" action="ppaction://hlinksldjump"/>
              </a:rPr>
              <a:t>300</a:t>
            </a:r>
            <a:endParaRPr lang="es-ES_tradnl" dirty="0"/>
          </a:p>
        </p:txBody>
      </p:sp>
      <p:sp>
        <p:nvSpPr>
          <p:cNvPr id="49" name="Rounded Rectangle 48"/>
          <p:cNvSpPr/>
          <p:nvPr/>
        </p:nvSpPr>
        <p:spPr>
          <a:xfrm>
            <a:off x="195011" y="3707359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39" action="ppaction://hlinksldjump"/>
              </a:rPr>
              <a:t>400</a:t>
            </a:r>
            <a:endParaRPr lang="es-ES_tradnl" dirty="0"/>
          </a:p>
        </p:txBody>
      </p:sp>
      <p:sp>
        <p:nvSpPr>
          <p:cNvPr id="50" name="Rounded Rectangle 49"/>
          <p:cNvSpPr/>
          <p:nvPr/>
        </p:nvSpPr>
        <p:spPr>
          <a:xfrm>
            <a:off x="1451201" y="2891587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40" action="ppaction://hlinksldjump"/>
              </a:rPr>
              <a:t>300</a:t>
            </a:r>
            <a:endParaRPr lang="es-ES_tradnl" dirty="0"/>
          </a:p>
        </p:txBody>
      </p:sp>
      <p:sp>
        <p:nvSpPr>
          <p:cNvPr id="51" name="Rounded Rectangle 50"/>
          <p:cNvSpPr/>
          <p:nvPr/>
        </p:nvSpPr>
        <p:spPr>
          <a:xfrm>
            <a:off x="1471677" y="3707359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41" action="ppaction://hlinksldjump"/>
              </a:rPr>
              <a:t>400</a:t>
            </a:r>
            <a:endParaRPr lang="es-ES_tradnl" dirty="0"/>
          </a:p>
        </p:txBody>
      </p:sp>
      <p:sp>
        <p:nvSpPr>
          <p:cNvPr id="52" name="Rounded Rectangle 51"/>
          <p:cNvSpPr/>
          <p:nvPr/>
        </p:nvSpPr>
        <p:spPr>
          <a:xfrm>
            <a:off x="207341" y="4506346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42" action="ppaction://hlinksldjump"/>
              </a:rPr>
              <a:t>500</a:t>
            </a:r>
            <a:endParaRPr lang="es-ES_tradnl" dirty="0"/>
          </a:p>
        </p:txBody>
      </p:sp>
      <p:sp>
        <p:nvSpPr>
          <p:cNvPr id="53" name="Rounded Rectangle 52"/>
          <p:cNvSpPr/>
          <p:nvPr/>
        </p:nvSpPr>
        <p:spPr>
          <a:xfrm>
            <a:off x="1471677" y="4506346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43" action="ppaction://hlinksldjump"/>
              </a:rPr>
              <a:t>500</a:t>
            </a:r>
            <a:endParaRPr lang="es-ES_tradnl" dirty="0"/>
          </a:p>
        </p:txBody>
      </p:sp>
      <p:sp>
        <p:nvSpPr>
          <p:cNvPr id="54" name="Rounded Rectangle 53"/>
          <p:cNvSpPr/>
          <p:nvPr/>
        </p:nvSpPr>
        <p:spPr>
          <a:xfrm>
            <a:off x="207341" y="5319890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44" action="ppaction://hlinksldjump"/>
              </a:rPr>
              <a:t>600</a:t>
            </a:r>
            <a:endParaRPr lang="es-ES_tradnl" dirty="0"/>
          </a:p>
        </p:txBody>
      </p:sp>
      <p:sp>
        <p:nvSpPr>
          <p:cNvPr id="55" name="Rounded Rectangle 54"/>
          <p:cNvSpPr/>
          <p:nvPr/>
        </p:nvSpPr>
        <p:spPr>
          <a:xfrm>
            <a:off x="1426541" y="5319890"/>
            <a:ext cx="1111936" cy="712688"/>
          </a:xfrm>
          <a:prstGeom prst="roundRect">
            <a:avLst/>
          </a:prstGeom>
          <a:effectLst>
            <a:outerShdw blurRad="40000" dist="63500" dir="696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45" action="ppaction://hlinksldjump"/>
              </a:rPr>
              <a:t>600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Ser vs. Estar</a:t>
            </a:r>
          </a:p>
          <a:p>
            <a:pPr algn="ctr"/>
            <a:r>
              <a:rPr lang="es-ES_tradnl" sz="2400" dirty="0" smtClean="0"/>
              <a:t>~ 600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¡Hola! Yo _____ Pedro. 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Soy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51" y="2880583"/>
            <a:ext cx="3693349" cy="286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Indirect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Objects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100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 m</a:t>
            </a:r>
            <a:r>
              <a:rPr lang="es-ES_tradnl" dirty="0" smtClean="0"/>
              <a:t>í, ____ gusta ir a la escuela.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Le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Les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me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</a:t>
            </a:r>
            <a:r>
              <a:rPr lang="es-ES_tradnl" dirty="0" smtClean="0"/>
              <a:t>. Me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2120">
            <a:off x="6888659" y="3993229"/>
            <a:ext cx="1921797" cy="256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Indirect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Objects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200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Qu</a:t>
            </a:r>
            <a:r>
              <a:rPr lang="en-US" dirty="0" err="1" smtClean="0"/>
              <a:t>é</a:t>
            </a:r>
            <a:r>
              <a:rPr lang="en-US" dirty="0" smtClean="0"/>
              <a:t> ___ </a:t>
            </a:r>
            <a:r>
              <a:rPr lang="en-US" dirty="0" err="1" smtClean="0"/>
              <a:t>duele</a:t>
            </a:r>
            <a:r>
              <a:rPr lang="en-US" dirty="0" smtClean="0"/>
              <a:t> a </a:t>
            </a:r>
            <a:r>
              <a:rPr lang="en-US" dirty="0" err="1" smtClean="0"/>
              <a:t>ti</a:t>
            </a:r>
            <a:r>
              <a:rPr lang="en-US" dirty="0" smtClean="0"/>
              <a:t>? </a:t>
            </a:r>
            <a:r>
              <a:rPr lang="en-US" dirty="0" smtClean="0"/>
              <a:t>¿</a:t>
            </a:r>
            <a:r>
              <a:rPr lang="en-US" dirty="0" err="1" smtClean="0"/>
              <a:t>Tienes</a:t>
            </a:r>
            <a:r>
              <a:rPr lang="en-US" dirty="0" smtClean="0"/>
              <a:t> dolor de </a:t>
            </a:r>
            <a:r>
              <a:rPr lang="en-US" dirty="0" err="1" smtClean="0"/>
              <a:t>cabeza</a:t>
            </a:r>
            <a:r>
              <a:rPr lang="en-US" dirty="0" smtClean="0"/>
              <a:t>?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Te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E7DE"/>
              </a:clrFrom>
              <a:clrTo>
                <a:srgbClr val="F7E7DE">
                  <a:alpha val="0"/>
                </a:srgbClr>
              </a:clrTo>
            </a:clrChange>
          </a:blip>
          <a:srcRect l="22255" r="6028"/>
          <a:stretch>
            <a:fillRect/>
          </a:stretch>
        </p:blipFill>
        <p:spPr>
          <a:xfrm>
            <a:off x="5300087" y="3672856"/>
            <a:ext cx="3211813" cy="28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Indirect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Objects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300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¿</a:t>
            </a:r>
            <a:r>
              <a:rPr lang="es-ES_tradnl" dirty="0" smtClean="0"/>
              <a:t>____ da el m</a:t>
            </a:r>
            <a:r>
              <a:rPr lang="es-ES_tradnl" dirty="0" smtClean="0"/>
              <a:t>édico una receta a Natalia y Felipe?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Nos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Les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Te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b</a:t>
            </a:r>
            <a:r>
              <a:rPr lang="es-ES_tradnl" dirty="0" smtClean="0"/>
              <a:t>. Les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51" y="2880583"/>
            <a:ext cx="3693349" cy="286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Indirect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Objects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400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-La profesora les habla en espa</a:t>
            </a:r>
            <a:r>
              <a:rPr lang="es-ES_tradnl" dirty="0" smtClean="0"/>
              <a:t>ñol a Ustedes?</a:t>
            </a:r>
          </a:p>
          <a:p>
            <a:r>
              <a:rPr lang="es-ES_tradnl" dirty="0" smtClean="0"/>
              <a:t>-Sí, la profesora ____ habla en español a nosotros. 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Nos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E7DE"/>
              </a:clrFrom>
              <a:clrTo>
                <a:srgbClr val="F7E7DE">
                  <a:alpha val="0"/>
                </a:srgbClr>
              </a:clrTo>
            </a:clrChange>
          </a:blip>
          <a:srcRect l="22255" r="6028"/>
          <a:stretch>
            <a:fillRect/>
          </a:stretch>
        </p:blipFill>
        <p:spPr>
          <a:xfrm>
            <a:off x="5300087" y="3672856"/>
            <a:ext cx="3211813" cy="28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Indirect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Objects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500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¿___ </a:t>
            </a:r>
            <a:r>
              <a:rPr lang="en-US" dirty="0" err="1" smtClean="0"/>
              <a:t>molesta</a:t>
            </a:r>
            <a:r>
              <a:rPr lang="en-US" dirty="0" smtClean="0"/>
              <a:t> el </a:t>
            </a:r>
            <a:r>
              <a:rPr lang="en-US" dirty="0" err="1" smtClean="0"/>
              <a:t>comportamiento</a:t>
            </a:r>
            <a:r>
              <a:rPr lang="en-US" dirty="0" smtClean="0"/>
              <a:t> del </a:t>
            </a:r>
            <a:r>
              <a:rPr lang="en-US" dirty="0" err="1" smtClean="0"/>
              <a:t>ni</a:t>
            </a:r>
            <a:r>
              <a:rPr lang="en-US" dirty="0" err="1" smtClean="0"/>
              <a:t>ño</a:t>
            </a:r>
            <a:r>
              <a:rPr lang="en-US" dirty="0" smtClean="0"/>
              <a:t> a </a:t>
            </a:r>
            <a:r>
              <a:rPr lang="en-US" dirty="0" err="1" smtClean="0"/>
              <a:t>Usted</a:t>
            </a:r>
            <a:r>
              <a:rPr lang="en-US" dirty="0" smtClean="0"/>
              <a:t>?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Le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534" y="3005551"/>
            <a:ext cx="2814131" cy="3354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Indirect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Object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600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-¿___ das el </a:t>
            </a:r>
            <a:r>
              <a:rPr lang="en-US" dirty="0" err="1" smtClean="0"/>
              <a:t>libro</a:t>
            </a:r>
            <a:r>
              <a:rPr lang="en-US" dirty="0" smtClean="0"/>
              <a:t> a Javier?</a:t>
            </a:r>
          </a:p>
          <a:p>
            <a:r>
              <a:rPr lang="es-ES_tradnl" dirty="0" smtClean="0"/>
              <a:t>-S</a:t>
            </a:r>
            <a:r>
              <a:rPr lang="es-ES_tradnl" dirty="0" smtClean="0"/>
              <a:t>í, ___ doy.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Le, le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51" y="2880583"/>
            <a:ext cx="3693349" cy="286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Articles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100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D</a:t>
            </a:r>
            <a:r>
              <a:rPr lang="en-US" dirty="0" err="1" smtClean="0"/>
              <a:t>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 ____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hoy</a:t>
            </a:r>
            <a:r>
              <a:rPr lang="en-US" dirty="0" smtClean="0"/>
              <a:t>?</a:t>
            </a:r>
          </a:p>
          <a:p>
            <a:pPr marL="342900" indent="-342900">
              <a:buAutoNum type="alphaLcPeriod"/>
            </a:pPr>
            <a:r>
              <a:rPr lang="en-US" dirty="0" smtClean="0"/>
              <a:t>El</a:t>
            </a:r>
          </a:p>
          <a:p>
            <a:pPr marL="342900" indent="-342900">
              <a:buAutoNum type="alphaLcPeriod"/>
            </a:pPr>
            <a:r>
              <a:rPr lang="en-US" dirty="0" smtClean="0"/>
              <a:t>La</a:t>
            </a:r>
          </a:p>
          <a:p>
            <a:pPr marL="342900" indent="-342900">
              <a:buAutoNum type="alphaLcPeriod"/>
            </a:pPr>
            <a:r>
              <a:rPr lang="en-US" dirty="0" smtClean="0"/>
              <a:t>los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a. el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E7DE"/>
              </a:clrFrom>
              <a:clrTo>
                <a:srgbClr val="F7E7DE">
                  <a:alpha val="0"/>
                </a:srgbClr>
              </a:clrTo>
            </a:clrChange>
          </a:blip>
          <a:srcRect l="22255" r="6028"/>
          <a:stretch>
            <a:fillRect/>
          </a:stretch>
        </p:blipFill>
        <p:spPr>
          <a:xfrm>
            <a:off x="5300087" y="3672856"/>
            <a:ext cx="3211813" cy="28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Articles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200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Ellos son ___ alumnos inteligentes.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los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2120">
            <a:off x="6888659" y="3993229"/>
            <a:ext cx="1921797" cy="256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Articles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300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____ </a:t>
            </a:r>
            <a:r>
              <a:rPr lang="es-ES_tradnl" dirty="0" smtClean="0"/>
              <a:t>médico me da ___ receta.</a:t>
            </a:r>
          </a:p>
          <a:p>
            <a:pPr marL="342900" indent="-342900">
              <a:buAutoNum type="alphaUcPeriod"/>
            </a:pPr>
            <a:r>
              <a:rPr lang="es-ES_tradnl" dirty="0" smtClean="0"/>
              <a:t>Los, unas</a:t>
            </a:r>
          </a:p>
          <a:p>
            <a:pPr marL="342900" indent="-342900">
              <a:buAutoNum type="alphaUcPeriod"/>
            </a:pPr>
            <a:r>
              <a:rPr lang="es-ES_tradnl" dirty="0" smtClean="0"/>
              <a:t>El, una</a:t>
            </a:r>
          </a:p>
          <a:p>
            <a:pPr marL="342900" indent="-342900">
              <a:buAutoNum type="alphaUcPeriod"/>
            </a:pPr>
            <a:r>
              <a:rPr lang="es-ES_tradnl" dirty="0" smtClean="0"/>
              <a:t>Las, unos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B. El, la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534" y="3005551"/>
            <a:ext cx="2814131" cy="3354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Vocabulary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100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Javier es muy _______. No es simp</a:t>
            </a:r>
            <a:r>
              <a:rPr lang="es-ES_tradnl" sz="2000" dirty="0" smtClean="0"/>
              <a:t>ático.</a:t>
            </a:r>
            <a:endParaRPr lang="es-ES_tradnl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antip</a:t>
            </a:r>
            <a:r>
              <a:rPr lang="es-ES_tradnl" dirty="0" smtClean="0"/>
              <a:t>ático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793" y="3495983"/>
            <a:ext cx="2443366" cy="2912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Articles</a:t>
            </a:r>
            <a:r>
              <a:rPr lang="es-ES_tradnl" sz="2400" dirty="0" smtClean="0"/>
              <a:t> </a:t>
            </a:r>
          </a:p>
          <a:p>
            <a:pPr algn="ctr"/>
            <a:r>
              <a:rPr lang="es-ES_tradnl" sz="2400" dirty="0" smtClean="0"/>
              <a:t>~ 400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Veo ____ muchacha guapa.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La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51" y="2880583"/>
            <a:ext cx="3693349" cy="286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Articles</a:t>
            </a:r>
            <a:r>
              <a:rPr lang="es-ES_tradnl" sz="2400" dirty="0" smtClean="0"/>
              <a:t> </a:t>
            </a:r>
          </a:p>
          <a:p>
            <a:pPr algn="ctr"/>
            <a:r>
              <a:rPr lang="es-ES_tradnl" sz="2400" dirty="0" smtClean="0"/>
              <a:t>~ 500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___ amigos son mexicanos. 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Las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Lo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Los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</a:t>
            </a:r>
            <a:r>
              <a:rPr lang="es-ES_tradnl" dirty="0" smtClean="0"/>
              <a:t>. Los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2120">
            <a:off x="6888659" y="3993229"/>
            <a:ext cx="1921797" cy="256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Articles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600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Cuando tengo ____ fiebre, necesito ____ receta para medicina. </a:t>
            </a:r>
          </a:p>
          <a:p>
            <a:r>
              <a:rPr lang="es-ES_tradnl" dirty="0" smtClean="0"/>
              <a:t>(</a:t>
            </a:r>
            <a:r>
              <a:rPr lang="es-ES_tradnl" dirty="0" err="1" smtClean="0"/>
              <a:t>indefinite</a:t>
            </a:r>
            <a:r>
              <a:rPr lang="es-ES_tradnl" dirty="0" smtClean="0"/>
              <a:t> </a:t>
            </a:r>
            <a:r>
              <a:rPr lang="es-ES_tradnl" dirty="0" err="1" smtClean="0"/>
              <a:t>articles</a:t>
            </a:r>
            <a:r>
              <a:rPr lang="es-ES_tradnl" dirty="0" smtClean="0"/>
              <a:t>)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Una, una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E7DE"/>
              </a:clrFrom>
              <a:clrTo>
                <a:srgbClr val="F7E7DE">
                  <a:alpha val="0"/>
                </a:srgbClr>
              </a:clrTo>
            </a:clrChange>
          </a:blip>
          <a:srcRect l="22255" r="6028"/>
          <a:stretch>
            <a:fillRect/>
          </a:stretch>
        </p:blipFill>
        <p:spPr>
          <a:xfrm>
            <a:off x="5300087" y="3672856"/>
            <a:ext cx="3211813" cy="28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Contractions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100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Voy _____ casa de Marco.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Al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A la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A los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b</a:t>
            </a:r>
            <a:r>
              <a:rPr lang="es-ES_tradnl" dirty="0" smtClean="0"/>
              <a:t>. A la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E7DE"/>
              </a:clrFrom>
              <a:clrTo>
                <a:srgbClr val="F7E7DE">
                  <a:alpha val="0"/>
                </a:srgbClr>
              </a:clrTo>
            </a:clrChange>
          </a:blip>
          <a:srcRect l="22255" r="6028"/>
          <a:stretch>
            <a:fillRect/>
          </a:stretch>
        </p:blipFill>
        <p:spPr>
          <a:xfrm>
            <a:off x="5300087" y="3672856"/>
            <a:ext cx="3211813" cy="28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Contractions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200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Doy el dinero ____ profesor.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Al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A la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A las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al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2120">
            <a:off x="6888659" y="3993229"/>
            <a:ext cx="1921797" cy="256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Contractions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300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Los amigos enfermos hablan ____ m</a:t>
            </a:r>
            <a:r>
              <a:rPr lang="es-ES_tradnl" dirty="0" smtClean="0"/>
              <a:t>édico.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al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E7DE"/>
              </a:clrFrom>
              <a:clrTo>
                <a:srgbClr val="F7E7DE">
                  <a:alpha val="0"/>
                </a:srgbClr>
              </a:clrTo>
            </a:clrChange>
          </a:blip>
          <a:srcRect l="22255" r="6028"/>
          <a:stretch>
            <a:fillRect/>
          </a:stretch>
        </p:blipFill>
        <p:spPr>
          <a:xfrm>
            <a:off x="5300087" y="3672856"/>
            <a:ext cx="3211813" cy="28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Contractions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400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Ellas van ___ biblioteca para estudiar.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A la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A el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Al 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a. A la 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51" y="2880583"/>
            <a:ext cx="3693349" cy="286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Contractions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500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 lado ____ perro hay un gato.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De la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Del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A la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b</a:t>
            </a:r>
            <a:r>
              <a:rPr lang="es-ES_tradnl" dirty="0" smtClean="0"/>
              <a:t>. Del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2120">
            <a:off x="6888659" y="3993229"/>
            <a:ext cx="1921797" cy="256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Contractions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600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Es el l</a:t>
            </a:r>
            <a:r>
              <a:rPr lang="es-ES_tradnl" dirty="0" smtClean="0"/>
              <a:t>ápiz _____ muchacha.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De la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Del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Al 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a. De la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E7DE"/>
              </a:clrFrom>
              <a:clrTo>
                <a:srgbClr val="F7E7DE">
                  <a:alpha val="0"/>
                </a:srgbClr>
              </a:clrTo>
            </a:clrChange>
          </a:blip>
          <a:srcRect l="22255" r="6028"/>
          <a:stretch>
            <a:fillRect/>
          </a:stretch>
        </p:blipFill>
        <p:spPr>
          <a:xfrm>
            <a:off x="5300087" y="3672856"/>
            <a:ext cx="3211813" cy="28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Agreement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100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 chico es </a:t>
            </a:r>
            <a:r>
              <a:rPr lang="es-ES_tradnl" dirty="0" err="1" smtClean="0"/>
              <a:t>simp</a:t>
            </a:r>
            <a:r>
              <a:rPr lang="es-ES_tradnl" dirty="0" err="1" smtClean="0"/>
              <a:t>á</a:t>
            </a:r>
            <a:r>
              <a:rPr lang="es-ES_tradnl" dirty="0" err="1" smtClean="0"/>
              <a:t>tic</a:t>
            </a:r>
            <a:r>
              <a:rPr lang="es-ES_tradnl" dirty="0" smtClean="0"/>
              <a:t>_.</a:t>
            </a:r>
          </a:p>
          <a:p>
            <a:r>
              <a:rPr lang="es-ES_tradnl" dirty="0" smtClean="0"/>
              <a:t>(o/a)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Simp</a:t>
            </a:r>
            <a:r>
              <a:rPr lang="es-ES_tradnl" dirty="0" smtClean="0"/>
              <a:t>ático.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534" y="3005551"/>
            <a:ext cx="2814131" cy="3354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Vocabulary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200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Anita est</a:t>
            </a:r>
            <a:r>
              <a:rPr lang="es-ES_tradnl" dirty="0" smtClean="0"/>
              <a:t>á enferma. Tiene _____.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Una fiebre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Una buena nota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Mucha energía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a. Una fiebre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51" y="2880583"/>
            <a:ext cx="3693349" cy="286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Agreement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200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Mis amigas son ____.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Tranquila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Energ</a:t>
            </a:r>
            <a:r>
              <a:rPr lang="es-ES_tradnl" dirty="0" smtClean="0"/>
              <a:t>éticos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Bajas 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C. Bajas 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E7DE"/>
              </a:clrFrom>
              <a:clrTo>
                <a:srgbClr val="F7E7DE">
                  <a:alpha val="0"/>
                </a:srgbClr>
              </a:clrTo>
            </a:clrChange>
          </a:blip>
          <a:srcRect l="22255" r="6028"/>
          <a:stretch>
            <a:fillRect/>
          </a:stretch>
        </p:blipFill>
        <p:spPr>
          <a:xfrm>
            <a:off x="5300087" y="3672856"/>
            <a:ext cx="3211813" cy="28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Agreement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300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Los alumnos son ______.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Inteligente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Enfermas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Inteligentes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</a:t>
            </a:r>
            <a:r>
              <a:rPr lang="es-ES_tradnl" dirty="0" smtClean="0"/>
              <a:t>. Inteligentes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51" y="2880583"/>
            <a:ext cx="3693349" cy="286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Agreement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400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Change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singular </a:t>
            </a:r>
            <a:r>
              <a:rPr lang="es-ES_tradnl" dirty="0" err="1" smtClean="0"/>
              <a:t>to</a:t>
            </a:r>
            <a:r>
              <a:rPr lang="es-ES_tradnl" dirty="0" smtClean="0"/>
              <a:t> plural:</a:t>
            </a:r>
          </a:p>
          <a:p>
            <a:endParaRPr lang="es-ES_tradnl" dirty="0" smtClean="0"/>
          </a:p>
          <a:p>
            <a:r>
              <a:rPr lang="es-ES_tradnl" dirty="0" smtClean="0"/>
              <a:t>El estudiante es enfermo.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Los estudiantes son enfermos.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2120">
            <a:off x="6888659" y="3993229"/>
            <a:ext cx="1921797" cy="256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Agreement</a:t>
            </a:r>
            <a:r>
              <a:rPr lang="es-ES_tradnl" sz="2400" dirty="0" smtClean="0"/>
              <a:t> </a:t>
            </a:r>
          </a:p>
          <a:p>
            <a:pPr algn="ctr"/>
            <a:r>
              <a:rPr lang="es-ES_tradnl" sz="2400" dirty="0" smtClean="0"/>
              <a:t>~ 500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 chico </a:t>
            </a:r>
            <a:r>
              <a:rPr lang="es-ES_tradnl" dirty="0" smtClean="0"/>
              <a:t>es _____ y ______.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Alta y perezoso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Alto y perezoso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Alta y perezosa 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B. Alto y perezoso 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534" y="3005551"/>
            <a:ext cx="2814131" cy="3354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Agreement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600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Change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plural </a:t>
            </a:r>
            <a:r>
              <a:rPr lang="es-ES_tradnl" dirty="0" err="1" smtClean="0"/>
              <a:t>to</a:t>
            </a:r>
            <a:r>
              <a:rPr lang="es-ES_tradnl" dirty="0" smtClean="0"/>
              <a:t> singular.</a:t>
            </a:r>
          </a:p>
          <a:p>
            <a:endParaRPr lang="es-ES_tradnl" dirty="0" smtClean="0"/>
          </a:p>
          <a:p>
            <a:r>
              <a:rPr lang="es-ES_tradnl" dirty="0" smtClean="0"/>
              <a:t>Los muchachos son tristes.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El muchachos son triste.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Las muchachas es triste.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El muchacho es triste. 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6055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</a:t>
            </a:r>
            <a:r>
              <a:rPr lang="es-ES_tradnl" dirty="0" smtClean="0"/>
              <a:t>. El muchacho es triste. 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2120">
            <a:off x="6888659" y="3993229"/>
            <a:ext cx="1921797" cy="256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Vocabulary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300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 ni</a:t>
            </a:r>
            <a:r>
              <a:rPr lang="es-ES_tradnl" dirty="0" smtClean="0"/>
              <a:t>ño es ______. No es muy alto.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bajo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E7DE"/>
              </a:clrFrom>
              <a:clrTo>
                <a:srgbClr val="F7E7DE">
                  <a:alpha val="0"/>
                </a:srgbClr>
              </a:clrTo>
            </a:clrChange>
          </a:blip>
          <a:srcRect l="22255" r="6028"/>
          <a:stretch>
            <a:fillRect/>
          </a:stretch>
        </p:blipFill>
        <p:spPr>
          <a:xfrm>
            <a:off x="5300087" y="3672856"/>
            <a:ext cx="3211813" cy="28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Vocabulary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400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Tengo una tos. Tengo _____________.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Dolor de estomago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Dolor de cabeza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Dolor de garganta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</a:t>
            </a:r>
            <a:r>
              <a:rPr lang="es-ES_tradnl" dirty="0" smtClean="0"/>
              <a:t>. Dolor de garganta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51" y="2880583"/>
            <a:ext cx="3693349" cy="286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Vocabulary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500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Las amigas son _______. No trabajan.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Perezosas 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E7DE"/>
              </a:clrFrom>
              <a:clrTo>
                <a:srgbClr val="F7E7DE">
                  <a:alpha val="0"/>
                </a:srgbClr>
              </a:clrTo>
            </a:clrChange>
          </a:blip>
          <a:srcRect l="22255" r="6028"/>
          <a:stretch>
            <a:fillRect/>
          </a:stretch>
        </p:blipFill>
        <p:spPr>
          <a:xfrm>
            <a:off x="5300087" y="3672856"/>
            <a:ext cx="3211813" cy="28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Vocabulary</a:t>
            </a:r>
            <a:endParaRPr lang="es-ES_tradnl" sz="2400" dirty="0" smtClean="0"/>
          </a:p>
          <a:p>
            <a:pPr algn="ctr"/>
            <a:r>
              <a:rPr lang="es-ES_tradnl" sz="2400" dirty="0" smtClean="0"/>
              <a:t>~ 600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Mi hermano tiene mucha energ</a:t>
            </a:r>
            <a:r>
              <a:rPr lang="es-ES_tradnl" dirty="0" smtClean="0"/>
              <a:t>ía. Es _______.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energ</a:t>
            </a:r>
            <a:r>
              <a:rPr lang="es-ES_tradnl" dirty="0" smtClean="0"/>
              <a:t>é</a:t>
            </a:r>
            <a:r>
              <a:rPr lang="es-ES_tradnl" dirty="0" smtClean="0"/>
              <a:t>tico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534" y="3005551"/>
            <a:ext cx="2814131" cy="3354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517847" y="406856"/>
            <a:ext cx="3563278" cy="3365815"/>
          </a:xfrm>
          <a:prstGeom prst="diamond">
            <a:avLst/>
          </a:prstGeom>
          <a:solidFill>
            <a:srgbClr val="D10B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5011" y="973990"/>
            <a:ext cx="2478267" cy="2280864"/>
          </a:xfrm>
          <a:prstGeom prst="rect">
            <a:avLst/>
          </a:prstGeom>
          <a:gradFill>
            <a:gsLst>
              <a:gs pos="0">
                <a:srgbClr val="E397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E3C12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/>
              <a:t>Present</a:t>
            </a:r>
            <a:r>
              <a:rPr lang="es-ES_tradnl" sz="2400" dirty="0" smtClean="0"/>
              <a:t> Tense</a:t>
            </a:r>
          </a:p>
          <a:p>
            <a:pPr algn="ctr"/>
            <a:r>
              <a:rPr lang="es-ES_tradnl" sz="2400" dirty="0" smtClean="0"/>
              <a:t>~ 100 ~</a:t>
            </a:r>
            <a:endParaRPr lang="es-ES_trad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5565" y="1356189"/>
            <a:ext cx="3242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Nosotros ________ estudiar para el examen.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Necesitar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Necesito</a:t>
            </a:r>
          </a:p>
          <a:p>
            <a:pPr marL="342900" indent="-342900">
              <a:buAutoNum type="alphaLcPeriod"/>
            </a:pPr>
            <a:r>
              <a:rPr lang="es-ES_tradnl" dirty="0" smtClean="0"/>
              <a:t>Necesitamos 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772883" y="415486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</a:t>
            </a:r>
            <a:r>
              <a:rPr lang="es-ES_tradnl" dirty="0" smtClean="0"/>
              <a:t>. Necesitamos</a:t>
            </a:r>
            <a:endParaRPr lang="es-ES_tradnl" dirty="0"/>
          </a:p>
        </p:txBody>
      </p:sp>
      <p:pic>
        <p:nvPicPr>
          <p:cNvPr id="6" name="Picture 5" descr="114837-magic-marker-icon-arrows-arrow11-righ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217374" y="4731893"/>
            <a:ext cx="2756602" cy="2756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E7DE"/>
              </a:clrFrom>
              <a:clrTo>
                <a:srgbClr val="F7E7DE">
                  <a:alpha val="0"/>
                </a:srgbClr>
              </a:clrTo>
            </a:clrChange>
          </a:blip>
          <a:srcRect l="22255" r="6028"/>
          <a:stretch>
            <a:fillRect/>
          </a:stretch>
        </p:blipFill>
        <p:spPr>
          <a:xfrm>
            <a:off x="5300087" y="3672856"/>
            <a:ext cx="3211813" cy="28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831</Words>
  <Application>Microsoft Macintosh PowerPoint</Application>
  <PresentationFormat>On-screen Show (4:3)</PresentationFormat>
  <Paragraphs>286</Paragraphs>
  <Slides>44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Marie Giannace</dc:creator>
  <cp:lastModifiedBy>Ann Marie Giannace</cp:lastModifiedBy>
  <cp:revision>51</cp:revision>
  <dcterms:created xsi:type="dcterms:W3CDTF">2015-09-30T12:16:25Z</dcterms:created>
  <dcterms:modified xsi:type="dcterms:W3CDTF">2015-09-30T18:45:05Z</dcterms:modified>
</cp:coreProperties>
</file>