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8/16/2017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8/16/2017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8/16/2017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8/16/2017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8/16/2017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8/16/2017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8/16/2017</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8/16/2017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iaDwigX7sgA&amp;t=47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Activador</a:t>
            </a:r>
            <a:endParaRPr lang="en-US" dirty="0"/>
          </a:p>
        </p:txBody>
      </p:sp>
      <p:sp>
        <p:nvSpPr>
          <p:cNvPr id="6" name="Content Placeholder 5"/>
          <p:cNvSpPr>
            <a:spLocks noGrp="1"/>
          </p:cNvSpPr>
          <p:nvPr>
            <p:ph idx="1"/>
          </p:nvPr>
        </p:nvSpPr>
        <p:spPr/>
        <p:txBody>
          <a:bodyPr/>
          <a:lstStyle/>
          <a:p>
            <a:r>
              <a:rPr lang="en-US" sz="2800" dirty="0"/>
              <a:t>List as many Spanish-speaking countries as you can.</a:t>
            </a:r>
          </a:p>
          <a:p>
            <a:r>
              <a:rPr lang="en-US" dirty="0"/>
              <a:t>Do not discuss with others around you. </a:t>
            </a:r>
          </a:p>
          <a:p>
            <a:r>
              <a:rPr lang="en-US" dirty="0"/>
              <a:t>See how many YOU can name!</a:t>
            </a:r>
          </a:p>
          <a:p>
            <a:endParaRPr lang="en-US" dirty="0"/>
          </a:p>
          <a:p>
            <a:r>
              <a:rPr lang="en-US" dirty="0">
                <a:hlinkClick r:id="rId2"/>
              </a:rPr>
              <a:t>https://www.youtube.com/watch?v=iaDwigX7sgA&amp;t=47s</a:t>
            </a:r>
            <a:r>
              <a:rPr lang="en-US" dirty="0"/>
              <a:t> </a:t>
            </a:r>
          </a:p>
        </p:txBody>
      </p:sp>
      <p:pic>
        <p:nvPicPr>
          <p:cNvPr id="7" name="Picture 6"/>
          <p:cNvPicPr>
            <a:picLocks noChangeAspect="1"/>
          </p:cNvPicPr>
          <p:nvPr/>
        </p:nvPicPr>
        <p:blipFill>
          <a:blip r:embed="rId3"/>
          <a:stretch>
            <a:fillRect/>
          </a:stretch>
        </p:blipFill>
        <p:spPr>
          <a:xfrm>
            <a:off x="8037333" y="2984971"/>
            <a:ext cx="2944894" cy="3050069"/>
          </a:xfrm>
          <a:prstGeom prst="rect">
            <a:avLst/>
          </a:prstGeom>
        </p:spPr>
      </p:pic>
    </p:spTree>
    <p:extLst>
      <p:ext uri="{BB962C8B-B14F-4D97-AF65-F5344CB8AC3E}">
        <p14:creationId xmlns:p14="http://schemas.microsoft.com/office/powerpoint/2010/main" val="109476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 </a:t>
            </a:r>
            <a:r>
              <a:rPr lang="en-US" b="1" dirty="0"/>
              <a:t>Grow your brain</a:t>
            </a:r>
            <a:endParaRPr lang="en-US" dirty="0"/>
          </a:p>
        </p:txBody>
      </p:sp>
      <p:sp>
        <p:nvSpPr>
          <p:cNvPr id="3" name="Content Placeholder 2"/>
          <p:cNvSpPr>
            <a:spLocks noGrp="1"/>
          </p:cNvSpPr>
          <p:nvPr>
            <p:ph sz="half" idx="1"/>
          </p:nvPr>
        </p:nvSpPr>
        <p:spPr/>
        <p:txBody>
          <a:bodyPr>
            <a:normAutofit/>
          </a:bodyPr>
          <a:lstStyle/>
          <a:p>
            <a:r>
              <a:rPr lang="en-US" sz="2800" dirty="0"/>
              <a:t>Who doesn't want to be smarter?! Learning new languages develops new pathways in your brain and develops your brain even further. Your brain CHANGES when you learn a new language! </a:t>
            </a:r>
          </a:p>
        </p:txBody>
      </p:sp>
      <p:pic>
        <p:nvPicPr>
          <p:cNvPr id="2050" name="Picture 2" descr="Image result for bull r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0638" y="2391104"/>
            <a:ext cx="4754562" cy="317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8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a:t>
            </a:r>
            <a:r>
              <a:rPr lang="en-US" b="1" dirty="0"/>
              <a:t>. Learn about your own culture and language</a:t>
            </a:r>
            <a:endParaRPr lang="en-US" dirty="0"/>
          </a:p>
        </p:txBody>
      </p:sp>
      <p:sp>
        <p:nvSpPr>
          <p:cNvPr id="3" name="Content Placeholder 2"/>
          <p:cNvSpPr>
            <a:spLocks noGrp="1"/>
          </p:cNvSpPr>
          <p:nvPr>
            <p:ph sz="half" idx="1"/>
          </p:nvPr>
        </p:nvSpPr>
        <p:spPr/>
        <p:txBody>
          <a:bodyPr>
            <a:noAutofit/>
          </a:bodyPr>
          <a:lstStyle/>
          <a:p>
            <a:r>
              <a:rPr lang="en-US" sz="2200" dirty="0"/>
              <a:t>Taking a foreign language course is also like taking a course in the grammar of your own language. I didn't know anything about English grammar, structure, or case until I began studying German. </a:t>
            </a:r>
            <a:r>
              <a:rPr lang="en-US" sz="2200" b="1" dirty="0"/>
              <a:t>Language learning gives you insights on yourself and the world you live in</a:t>
            </a:r>
            <a:r>
              <a:rPr lang="en-US" sz="2200" dirty="0"/>
              <a:t>. How cool?!</a:t>
            </a:r>
          </a:p>
        </p:txBody>
      </p:sp>
      <p:pic>
        <p:nvPicPr>
          <p:cNvPr id="3074" name="Picture 2" descr="learn spanis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0638" y="2531302"/>
            <a:ext cx="4754562" cy="289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1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a:t>
            </a:r>
            <a:r>
              <a:rPr lang="en-US" b="1" dirty="0"/>
              <a:t>Enhance your travel experiences</a:t>
            </a:r>
            <a:endParaRPr lang="en-US" dirty="0"/>
          </a:p>
        </p:txBody>
      </p:sp>
      <p:sp>
        <p:nvSpPr>
          <p:cNvPr id="3" name="Content Placeholder 2"/>
          <p:cNvSpPr>
            <a:spLocks noGrp="1"/>
          </p:cNvSpPr>
          <p:nvPr>
            <p:ph sz="half" idx="1"/>
          </p:nvPr>
        </p:nvSpPr>
        <p:spPr/>
        <p:txBody>
          <a:bodyPr>
            <a:normAutofit/>
          </a:bodyPr>
          <a:lstStyle/>
          <a:p>
            <a:r>
              <a:rPr lang="en-US" sz="2000" dirty="0"/>
              <a:t>I've said it before and I will say it again; learning the local language will enhance your travel experience. You will be able to meet so many new people and form bonds you would otherwise be unable to. You won't just be a spectator but someone </a:t>
            </a:r>
            <a:r>
              <a:rPr lang="en-US" sz="2000" dirty="0" err="1"/>
              <a:t>involved.</a:t>
            </a:r>
            <a:r>
              <a:rPr lang="en-US" sz="2000" b="1" dirty="0" err="1"/>
              <a:t>You</a:t>
            </a:r>
            <a:r>
              <a:rPr lang="en-US" sz="2000" b="1" dirty="0"/>
              <a:t> can bask in the richness of the culture, landscape, and language</a:t>
            </a:r>
            <a:r>
              <a:rPr lang="en-US" sz="2000" dirty="0"/>
              <a:t>. What a dream! </a:t>
            </a:r>
          </a:p>
        </p:txBody>
      </p:sp>
      <p:pic>
        <p:nvPicPr>
          <p:cNvPr id="4098" name="Picture 2" descr="Image result for alhambr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0638" y="2639865"/>
            <a:ext cx="4754562" cy="267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5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Label the countries and color them in the following colors…</a:t>
            </a:r>
          </a:p>
        </p:txBody>
      </p:sp>
      <p:sp>
        <p:nvSpPr>
          <p:cNvPr id="6" name="Content Placeholder 5"/>
          <p:cNvSpPr>
            <a:spLocks noGrp="1"/>
          </p:cNvSpPr>
          <p:nvPr>
            <p:ph sz="half" idx="1"/>
          </p:nvPr>
        </p:nvSpPr>
        <p:spPr>
          <a:xfrm>
            <a:off x="1066800" y="2103120"/>
            <a:ext cx="4754880" cy="4250546"/>
          </a:xfrm>
        </p:spPr>
        <p:txBody>
          <a:bodyPr>
            <a:normAutofit fontScale="92500" lnSpcReduction="20000"/>
          </a:bodyPr>
          <a:lstStyle/>
          <a:p>
            <a:r>
              <a:rPr lang="en-US" dirty="0"/>
              <a:t>Argentina = red</a:t>
            </a:r>
          </a:p>
          <a:p>
            <a:r>
              <a:rPr lang="en-US" dirty="0"/>
              <a:t>Bolivia = orange</a:t>
            </a:r>
          </a:p>
          <a:p>
            <a:r>
              <a:rPr lang="en-US" dirty="0"/>
              <a:t>Chile = yellow</a:t>
            </a:r>
          </a:p>
          <a:p>
            <a:r>
              <a:rPr lang="en-US" dirty="0"/>
              <a:t>Costa Rica = green</a:t>
            </a:r>
          </a:p>
          <a:p>
            <a:r>
              <a:rPr lang="en-US" dirty="0"/>
              <a:t>Colombia = pink</a:t>
            </a:r>
          </a:p>
          <a:p>
            <a:r>
              <a:rPr lang="en-US" dirty="0"/>
              <a:t>Cuba = blue</a:t>
            </a:r>
          </a:p>
          <a:p>
            <a:r>
              <a:rPr lang="en-US" dirty="0"/>
              <a:t>Ecuador = purple</a:t>
            </a:r>
          </a:p>
          <a:p>
            <a:r>
              <a:rPr lang="en-US" dirty="0"/>
              <a:t>El Salvador = black</a:t>
            </a:r>
          </a:p>
          <a:p>
            <a:r>
              <a:rPr lang="en-US" dirty="0" err="1"/>
              <a:t>España</a:t>
            </a:r>
            <a:r>
              <a:rPr lang="en-US" dirty="0"/>
              <a:t> = red</a:t>
            </a:r>
          </a:p>
          <a:p>
            <a:r>
              <a:rPr lang="en-US" dirty="0"/>
              <a:t>Guatemala = orange</a:t>
            </a:r>
          </a:p>
          <a:p>
            <a:r>
              <a:rPr lang="en-US" dirty="0"/>
              <a:t>Guinea </a:t>
            </a:r>
            <a:r>
              <a:rPr lang="en-US" dirty="0" err="1"/>
              <a:t>Ecuatorial</a:t>
            </a:r>
            <a:r>
              <a:rPr lang="en-US" dirty="0"/>
              <a:t> = yellow</a:t>
            </a:r>
          </a:p>
          <a:p>
            <a:r>
              <a:rPr lang="en-US" dirty="0"/>
              <a:t>Honduras = green</a:t>
            </a:r>
          </a:p>
          <a:p>
            <a:r>
              <a:rPr lang="en-US" dirty="0"/>
              <a:t>México = blue</a:t>
            </a:r>
          </a:p>
          <a:p>
            <a:endParaRPr lang="en-US" dirty="0"/>
          </a:p>
        </p:txBody>
      </p:sp>
      <p:sp>
        <p:nvSpPr>
          <p:cNvPr id="7" name="Content Placeholder 6"/>
          <p:cNvSpPr>
            <a:spLocks noGrp="1"/>
          </p:cNvSpPr>
          <p:nvPr>
            <p:ph sz="half" idx="2"/>
          </p:nvPr>
        </p:nvSpPr>
        <p:spPr/>
        <p:txBody>
          <a:bodyPr>
            <a:normAutofit fontScale="92500" lnSpcReduction="20000"/>
          </a:bodyPr>
          <a:lstStyle/>
          <a:p>
            <a:r>
              <a:rPr lang="en-US" dirty="0"/>
              <a:t>Nicaragua = purple</a:t>
            </a:r>
          </a:p>
          <a:p>
            <a:r>
              <a:rPr lang="en-US" dirty="0"/>
              <a:t>Panamá = black</a:t>
            </a:r>
          </a:p>
          <a:p>
            <a:r>
              <a:rPr lang="en-US" dirty="0"/>
              <a:t>Paraguay = red</a:t>
            </a:r>
          </a:p>
          <a:p>
            <a:r>
              <a:rPr lang="en-US" dirty="0"/>
              <a:t>Perú = orange</a:t>
            </a:r>
          </a:p>
          <a:p>
            <a:r>
              <a:rPr lang="en-US" dirty="0"/>
              <a:t>Puerto Rico = yellow</a:t>
            </a:r>
          </a:p>
          <a:p>
            <a:r>
              <a:rPr lang="en-US" dirty="0" err="1"/>
              <a:t>República</a:t>
            </a:r>
            <a:r>
              <a:rPr lang="en-US" dirty="0"/>
              <a:t> </a:t>
            </a:r>
            <a:r>
              <a:rPr lang="en-US" dirty="0" err="1"/>
              <a:t>Dominicana</a:t>
            </a:r>
            <a:r>
              <a:rPr lang="en-US" dirty="0"/>
              <a:t> = green</a:t>
            </a:r>
          </a:p>
          <a:p>
            <a:r>
              <a:rPr lang="en-US" dirty="0"/>
              <a:t>Uruguay = blue</a:t>
            </a:r>
          </a:p>
          <a:p>
            <a:r>
              <a:rPr lang="en-US" dirty="0"/>
              <a:t>Venezuela = purple</a:t>
            </a:r>
          </a:p>
        </p:txBody>
      </p:sp>
    </p:spTree>
    <p:extLst>
      <p:ext uri="{BB962C8B-B14F-4D97-AF65-F5344CB8AC3E}">
        <p14:creationId xmlns:p14="http://schemas.microsoft.com/office/powerpoint/2010/main" val="167784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 Reasons to learn Spanish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416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 Spanish is a global language</a:t>
            </a:r>
            <a:endParaRPr lang="en-US" dirty="0"/>
          </a:p>
        </p:txBody>
      </p:sp>
      <p:sp>
        <p:nvSpPr>
          <p:cNvPr id="4" name="Content Placeholder 3"/>
          <p:cNvSpPr>
            <a:spLocks noGrp="1"/>
          </p:cNvSpPr>
          <p:nvPr>
            <p:ph sz="half" idx="1"/>
          </p:nvPr>
        </p:nvSpPr>
        <p:spPr/>
        <p:txBody>
          <a:bodyPr>
            <a:normAutofit/>
          </a:bodyPr>
          <a:lstStyle/>
          <a:p>
            <a:r>
              <a:rPr lang="en-US" sz="2400" b="1" dirty="0"/>
              <a:t>It is the second most spoken language in the world.</a:t>
            </a:r>
            <a:r>
              <a:rPr lang="en-US" sz="2400" dirty="0"/>
              <a:t> You will easily be able to get around in South and Central America, Spain, several Caribbean countries, and understand even a bit of Portuguese with your Spanish skills.</a:t>
            </a:r>
          </a:p>
        </p:txBody>
      </p:sp>
      <p:pic>
        <p:nvPicPr>
          <p:cNvPr id="6" name="Content Placeholder 5"/>
          <p:cNvPicPr>
            <a:picLocks noGrp="1" noChangeAspect="1"/>
          </p:cNvPicPr>
          <p:nvPr>
            <p:ph sz="half" idx="2"/>
          </p:nvPr>
        </p:nvPicPr>
        <p:blipFill>
          <a:blip r:embed="rId2"/>
          <a:stretch>
            <a:fillRect/>
          </a:stretch>
        </p:blipFill>
        <p:spPr>
          <a:xfrm>
            <a:off x="6370638" y="2771507"/>
            <a:ext cx="4754562" cy="2411949"/>
          </a:xfrm>
          <a:prstGeom prst="rect">
            <a:avLst/>
          </a:prstGeom>
        </p:spPr>
      </p:pic>
    </p:spTree>
    <p:extLst>
      <p:ext uri="{BB962C8B-B14F-4D97-AF65-F5344CB8AC3E}">
        <p14:creationId xmlns:p14="http://schemas.microsoft.com/office/powerpoint/2010/main" val="198738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More opportunities for work</a:t>
            </a:r>
            <a:endParaRPr lang="en-US" dirty="0"/>
          </a:p>
        </p:txBody>
      </p:sp>
      <p:sp>
        <p:nvSpPr>
          <p:cNvPr id="3" name="Content Placeholder 2"/>
          <p:cNvSpPr>
            <a:spLocks noGrp="1"/>
          </p:cNvSpPr>
          <p:nvPr>
            <p:ph sz="half" idx="1"/>
          </p:nvPr>
        </p:nvSpPr>
        <p:spPr/>
        <p:txBody>
          <a:bodyPr>
            <a:noAutofit/>
          </a:bodyPr>
          <a:lstStyle/>
          <a:p>
            <a:r>
              <a:rPr lang="en-US" sz="2400" dirty="0"/>
              <a:t>Who doesn't want that? </a:t>
            </a:r>
            <a:r>
              <a:rPr lang="en-US" sz="2400" b="1" dirty="0"/>
              <a:t>Or a pay raise, even</a:t>
            </a:r>
            <a:r>
              <a:rPr lang="en-US" sz="2400" dirty="0"/>
              <a:t>. Especially if you are living in North America, you will find a lot of positions nowadays require or prefer a person that is bilingual in Spanish. It is widely spoken in the US and is incredibly useful and beneficial on your resume! Who doesn't want a raise? </a:t>
            </a:r>
          </a:p>
        </p:txBody>
      </p:sp>
      <p:pic>
        <p:nvPicPr>
          <p:cNvPr id="5" name="Content Placeholder 4"/>
          <p:cNvPicPr>
            <a:picLocks noGrp="1" noChangeAspect="1"/>
          </p:cNvPicPr>
          <p:nvPr>
            <p:ph sz="half" idx="2"/>
          </p:nvPr>
        </p:nvPicPr>
        <p:blipFill>
          <a:blip r:embed="rId2"/>
          <a:stretch>
            <a:fillRect/>
          </a:stretch>
        </p:blipFill>
        <p:spPr>
          <a:xfrm>
            <a:off x="6873875" y="2103438"/>
            <a:ext cx="3748087" cy="3748087"/>
          </a:xfrm>
          <a:prstGeom prst="rect">
            <a:avLst/>
          </a:prstGeom>
        </p:spPr>
      </p:pic>
    </p:spTree>
    <p:extLst>
      <p:ext uri="{BB962C8B-B14F-4D97-AF65-F5344CB8AC3E}">
        <p14:creationId xmlns:p14="http://schemas.microsoft.com/office/powerpoint/2010/main" val="186619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Plenty of resources</a:t>
            </a:r>
            <a:endParaRPr lang="en-US" dirty="0"/>
          </a:p>
        </p:txBody>
      </p:sp>
      <p:sp>
        <p:nvSpPr>
          <p:cNvPr id="3" name="Content Placeholder 2"/>
          <p:cNvSpPr>
            <a:spLocks noGrp="1"/>
          </p:cNvSpPr>
          <p:nvPr>
            <p:ph sz="half" idx="1"/>
          </p:nvPr>
        </p:nvSpPr>
        <p:spPr/>
        <p:txBody>
          <a:bodyPr>
            <a:normAutofit/>
          </a:bodyPr>
          <a:lstStyle/>
          <a:p>
            <a:r>
              <a:rPr lang="en-US" sz="2200" dirty="0"/>
              <a:t>Spanish is a popular language to learn. </a:t>
            </a:r>
            <a:r>
              <a:rPr lang="en-US" sz="2200" b="1" dirty="0"/>
              <a:t>There are plenty of reading and listening materials for you to use in your studies</a:t>
            </a:r>
            <a:r>
              <a:rPr lang="en-US" sz="2200" dirty="0"/>
              <a:t>. Languages like...Ukrainian, for example, while they may have a lot of native speakers there aren't a lot of resources to learn the language. Spanish does not have this problem whatsoever.</a:t>
            </a:r>
          </a:p>
        </p:txBody>
      </p:sp>
      <p:pic>
        <p:nvPicPr>
          <p:cNvPr id="5" name="Content Placeholder 4"/>
          <p:cNvPicPr>
            <a:picLocks noGrp="1" noChangeAspect="1"/>
          </p:cNvPicPr>
          <p:nvPr>
            <p:ph sz="half" idx="2"/>
          </p:nvPr>
        </p:nvPicPr>
        <p:blipFill>
          <a:blip r:embed="rId2"/>
          <a:stretch>
            <a:fillRect/>
          </a:stretch>
        </p:blipFill>
        <p:spPr>
          <a:xfrm>
            <a:off x="6873875" y="2103438"/>
            <a:ext cx="3748087" cy="3748087"/>
          </a:xfrm>
          <a:prstGeom prst="rect">
            <a:avLst/>
          </a:prstGeom>
        </p:spPr>
      </p:pic>
    </p:spTree>
    <p:extLst>
      <p:ext uri="{BB962C8B-B14F-4D97-AF65-F5344CB8AC3E}">
        <p14:creationId xmlns:p14="http://schemas.microsoft.com/office/powerpoint/2010/main" val="211700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Get a head start on other languages</a:t>
            </a:r>
            <a:endParaRPr lang="en-US" dirty="0"/>
          </a:p>
        </p:txBody>
      </p:sp>
      <p:sp>
        <p:nvSpPr>
          <p:cNvPr id="3" name="Content Placeholder 2"/>
          <p:cNvSpPr>
            <a:spLocks noGrp="1"/>
          </p:cNvSpPr>
          <p:nvPr>
            <p:ph sz="half" idx="1"/>
          </p:nvPr>
        </p:nvSpPr>
        <p:spPr/>
        <p:txBody>
          <a:bodyPr>
            <a:noAutofit/>
          </a:bodyPr>
          <a:lstStyle/>
          <a:p>
            <a:r>
              <a:rPr lang="en-US" sz="2200" dirty="0"/>
              <a:t>Spanish is in the famous group of romance languages. </a:t>
            </a:r>
            <a:r>
              <a:rPr lang="en-US" sz="2200" b="1" dirty="0"/>
              <a:t>Learning one of these will help you transition easier to the others!</a:t>
            </a:r>
            <a:r>
              <a:rPr lang="en-US" sz="2200" dirty="0"/>
              <a:t> Once you learn Spanish, learning French, Portuguese, Italian, or Catalan will be much simpler. You will find a lot of similarities and common words with these languages, especially with Italian and Portuguese.</a:t>
            </a:r>
          </a:p>
        </p:txBody>
      </p:sp>
      <p:pic>
        <p:nvPicPr>
          <p:cNvPr id="5" name="Content Placeholder 4"/>
          <p:cNvPicPr>
            <a:picLocks noGrp="1" noChangeAspect="1"/>
          </p:cNvPicPr>
          <p:nvPr>
            <p:ph sz="half" idx="2"/>
          </p:nvPr>
        </p:nvPicPr>
        <p:blipFill>
          <a:blip r:embed="rId2"/>
          <a:stretch>
            <a:fillRect/>
          </a:stretch>
        </p:blipFill>
        <p:spPr>
          <a:xfrm>
            <a:off x="7490748" y="2103438"/>
            <a:ext cx="2514341" cy="3748087"/>
          </a:xfrm>
          <a:prstGeom prst="rect">
            <a:avLst/>
          </a:prstGeom>
        </p:spPr>
      </p:pic>
    </p:spTree>
    <p:extLst>
      <p:ext uri="{BB962C8B-B14F-4D97-AF65-F5344CB8AC3E}">
        <p14:creationId xmlns:p14="http://schemas.microsoft.com/office/powerpoint/2010/main" val="131177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5. Make new friends</a:t>
            </a:r>
            <a:endParaRPr lang="en-US" dirty="0"/>
          </a:p>
        </p:txBody>
      </p:sp>
      <p:sp>
        <p:nvSpPr>
          <p:cNvPr id="3" name="Content Placeholder 2"/>
          <p:cNvSpPr>
            <a:spLocks noGrp="1"/>
          </p:cNvSpPr>
          <p:nvPr>
            <p:ph sz="half" idx="1"/>
          </p:nvPr>
        </p:nvSpPr>
        <p:spPr/>
        <p:txBody>
          <a:bodyPr>
            <a:normAutofit/>
          </a:bodyPr>
          <a:lstStyle/>
          <a:p>
            <a:r>
              <a:rPr lang="en-US" sz="2400" b="1" dirty="0"/>
              <a:t>There are about 400 million native Spanish speakers</a:t>
            </a:r>
            <a:r>
              <a:rPr lang="en-US" sz="2400" dirty="0"/>
              <a:t>. Learning their language opens you up into making new friends you may not be able to talk to if you hadn't picked up the language.</a:t>
            </a:r>
          </a:p>
        </p:txBody>
      </p:sp>
      <p:pic>
        <p:nvPicPr>
          <p:cNvPr id="5" name="Content Placeholder 4"/>
          <p:cNvPicPr>
            <a:picLocks noGrp="1" noChangeAspect="1"/>
          </p:cNvPicPr>
          <p:nvPr>
            <p:ph sz="half" idx="2"/>
          </p:nvPr>
        </p:nvPicPr>
        <p:blipFill>
          <a:blip r:embed="rId2"/>
          <a:stretch>
            <a:fillRect/>
          </a:stretch>
        </p:blipFill>
        <p:spPr>
          <a:xfrm>
            <a:off x="6370638" y="2535045"/>
            <a:ext cx="4754562" cy="2884872"/>
          </a:xfrm>
          <a:prstGeom prst="rect">
            <a:avLst/>
          </a:prstGeom>
        </p:spPr>
      </p:pic>
    </p:spTree>
    <p:extLst>
      <p:ext uri="{BB962C8B-B14F-4D97-AF65-F5344CB8AC3E}">
        <p14:creationId xmlns:p14="http://schemas.microsoft.com/office/powerpoint/2010/main" val="39333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Understand those lyrics in that one song you love</a:t>
            </a:r>
            <a:endParaRPr lang="en-US" dirty="0"/>
          </a:p>
        </p:txBody>
      </p:sp>
      <p:sp>
        <p:nvSpPr>
          <p:cNvPr id="3" name="Content Placeholder 2"/>
          <p:cNvSpPr>
            <a:spLocks noGrp="1"/>
          </p:cNvSpPr>
          <p:nvPr>
            <p:ph sz="half" idx="1"/>
          </p:nvPr>
        </p:nvSpPr>
        <p:spPr/>
        <p:txBody>
          <a:bodyPr>
            <a:normAutofit/>
          </a:bodyPr>
          <a:lstStyle/>
          <a:p>
            <a:r>
              <a:rPr lang="en-US" sz="2800" dirty="0"/>
              <a:t>Love Shakira? Or maybe that new song </a:t>
            </a:r>
            <a:r>
              <a:rPr lang="en-US" sz="2800" dirty="0" err="1"/>
              <a:t>Despacito</a:t>
            </a:r>
            <a:r>
              <a:rPr lang="en-US" sz="2800" dirty="0"/>
              <a:t> with Justin Bieber? (Ok, that song is way better in the original version. Sorry </a:t>
            </a:r>
            <a:r>
              <a:rPr lang="en-US" sz="2800" dirty="0" err="1"/>
              <a:t>Beebs</a:t>
            </a:r>
            <a:r>
              <a:rPr lang="en-US" sz="2800" dirty="0"/>
              <a:t>!) This is a fun benefit to learning Spanish! </a:t>
            </a:r>
          </a:p>
        </p:txBody>
      </p:sp>
      <p:pic>
        <p:nvPicPr>
          <p:cNvPr id="5" name="Content Placeholder 4"/>
          <p:cNvPicPr>
            <a:picLocks noGrp="1" noChangeAspect="1"/>
          </p:cNvPicPr>
          <p:nvPr>
            <p:ph sz="half" idx="2"/>
          </p:nvPr>
        </p:nvPicPr>
        <p:blipFill>
          <a:blip r:embed="rId2"/>
          <a:stretch>
            <a:fillRect/>
          </a:stretch>
        </p:blipFill>
        <p:spPr>
          <a:xfrm>
            <a:off x="6370638" y="2194521"/>
            <a:ext cx="4754562" cy="3565921"/>
          </a:xfrm>
          <a:prstGeom prst="rect">
            <a:avLst/>
          </a:prstGeom>
        </p:spPr>
      </p:pic>
    </p:spTree>
    <p:extLst>
      <p:ext uri="{BB962C8B-B14F-4D97-AF65-F5344CB8AC3E}">
        <p14:creationId xmlns:p14="http://schemas.microsoft.com/office/powerpoint/2010/main" val="424620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7</a:t>
            </a:r>
            <a:r>
              <a:rPr lang="en-US" b="1" dirty="0"/>
              <a:t>. Gain insight to South &amp; Central American culture, &amp; Spanish culture</a:t>
            </a:r>
            <a:endParaRPr lang="en-US" dirty="0"/>
          </a:p>
        </p:txBody>
      </p:sp>
      <p:sp>
        <p:nvSpPr>
          <p:cNvPr id="3" name="Content Placeholder 2"/>
          <p:cNvSpPr>
            <a:spLocks noGrp="1"/>
          </p:cNvSpPr>
          <p:nvPr>
            <p:ph sz="half" idx="1"/>
          </p:nvPr>
        </p:nvSpPr>
        <p:spPr/>
        <p:txBody>
          <a:bodyPr>
            <a:normAutofit/>
          </a:bodyPr>
          <a:lstStyle/>
          <a:p>
            <a:r>
              <a:rPr lang="en-US" sz="2800" b="1" dirty="0"/>
              <a:t>The best way to learn about a culture is to read about it in their own language</a:t>
            </a:r>
            <a:r>
              <a:rPr lang="en-US" sz="2800" dirty="0"/>
              <a:t>. They are experts at describing their lives, surroundings, and cultures. Why not read it in THEIR words? </a:t>
            </a:r>
          </a:p>
        </p:txBody>
      </p:sp>
      <p:pic>
        <p:nvPicPr>
          <p:cNvPr id="1026" name="Picture 2" descr="how to speak spanis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0638" y="2387675"/>
            <a:ext cx="4754562" cy="317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97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TM03457510[[fn=Savon]]</Template>
  <TotalTime>1470</TotalTime>
  <Words>489</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Savon</vt:lpstr>
      <vt:lpstr>Activador</vt:lpstr>
      <vt:lpstr>10 Reasons to learn Spanish</vt:lpstr>
      <vt:lpstr>1. Spanish is a global language</vt:lpstr>
      <vt:lpstr>2. More opportunities for work</vt:lpstr>
      <vt:lpstr>3. Plenty of resources</vt:lpstr>
      <vt:lpstr>4. Get a head start on other languages</vt:lpstr>
      <vt:lpstr>5. Make new friends</vt:lpstr>
      <vt:lpstr>6. Understand those lyrics in that one song you love</vt:lpstr>
      <vt:lpstr>7. Gain insight to South &amp; Central American culture, &amp; Spanish culture</vt:lpstr>
      <vt:lpstr>8. Grow your brain</vt:lpstr>
      <vt:lpstr>9. Learn about your own culture and language</vt:lpstr>
      <vt:lpstr>10. Enhance your travel experiences</vt:lpstr>
      <vt:lpstr>Label the countries and color them in the following colors…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Reasons to learn Spanish</dc:title>
  <dc:creator>Giannace, Ann Marie</dc:creator>
  <cp:lastModifiedBy>Giannace, Ann Marie</cp:lastModifiedBy>
  <cp:revision>19</cp:revision>
  <dcterms:created xsi:type="dcterms:W3CDTF">2017-08-10T18:46:07Z</dcterms:created>
  <dcterms:modified xsi:type="dcterms:W3CDTF">2017-08-16T12:15:54Z</dcterms:modified>
</cp:coreProperties>
</file>